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59"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893" y="-8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E6B6CED-A577-4884-AC2C-B0142018692D}" type="datetimeFigureOut">
              <a:rPr lang="en-US" smtClean="0"/>
              <a:pPr/>
              <a:t>10/10/2017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18E3C0-BEF2-4031-BBD0-FF688226C160}"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6B6CED-A577-4884-AC2C-B0142018692D}" type="datetimeFigureOut">
              <a:rPr lang="en-US" smtClean="0"/>
              <a:pPr/>
              <a:t>10/10/2017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18E3C0-BEF2-4031-BBD0-FF688226C160}"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6B6CED-A577-4884-AC2C-B0142018692D}" type="datetimeFigureOut">
              <a:rPr lang="en-US" smtClean="0"/>
              <a:pPr/>
              <a:t>10/10/2017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18E3C0-BEF2-4031-BBD0-FF688226C160}"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E6B6CED-A577-4884-AC2C-B0142018692D}" type="datetimeFigureOut">
              <a:rPr lang="en-US" smtClean="0"/>
              <a:pPr/>
              <a:t>10/10/2017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18E3C0-BEF2-4031-BBD0-FF688226C160}"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E6B6CED-A577-4884-AC2C-B0142018692D}" type="datetimeFigureOut">
              <a:rPr lang="en-US" smtClean="0"/>
              <a:pPr/>
              <a:t>10/10/2017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18E3C0-BEF2-4031-BBD0-FF688226C160}"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E6B6CED-A577-4884-AC2C-B0142018692D}" type="datetimeFigureOut">
              <a:rPr lang="en-US" smtClean="0"/>
              <a:pPr/>
              <a:t>10/10/2017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18E3C0-BEF2-4031-BBD0-FF688226C160}"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6B6CED-A577-4884-AC2C-B0142018692D}" type="datetimeFigureOut">
              <a:rPr lang="en-US" smtClean="0"/>
              <a:pPr/>
              <a:t>10/10/2017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18E3C0-BEF2-4031-BBD0-FF688226C160}"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6B6CED-A577-4884-AC2C-B0142018692D}" type="datetimeFigureOut">
              <a:rPr lang="en-US" smtClean="0"/>
              <a:pPr/>
              <a:t>10/10/2017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18E3C0-BEF2-4031-BBD0-FF688226C160}"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6B6CED-A577-4884-AC2C-B0142018692D}" type="datetimeFigureOut">
              <a:rPr lang="en-US" smtClean="0"/>
              <a:pPr/>
              <a:t>10/10/2017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18E3C0-BEF2-4031-BBD0-FF688226C160}"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6B6CED-A577-4884-AC2C-B0142018692D}" type="datetimeFigureOut">
              <a:rPr lang="en-US" smtClean="0"/>
              <a:pPr/>
              <a:t>10/10/2017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18E3C0-BEF2-4031-BBD0-FF688226C160}"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6B6CED-A577-4884-AC2C-B0142018692D}" type="datetimeFigureOut">
              <a:rPr lang="en-US" smtClean="0"/>
              <a:pPr/>
              <a:t>10/10/2017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18E3C0-BEF2-4031-BBD0-FF688226C160}"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6B6CED-A577-4884-AC2C-B0142018692D}" type="datetimeFigureOut">
              <a:rPr lang="en-US" smtClean="0"/>
              <a:pPr/>
              <a:t>10/10/2017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18E3C0-BEF2-4031-BBD0-FF688226C160}"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p:txBody>
          <a:bodyPr/>
          <a:lstStyle/>
          <a:p>
            <a:endParaRPr lang="en-US" smtClean="0"/>
          </a:p>
        </p:txBody>
      </p:sp>
      <p:sp>
        <p:nvSpPr>
          <p:cNvPr id="3" name="Subtitle 2"/>
          <p:cNvSpPr>
            <a:spLocks noGrp="1"/>
          </p:cNvSpPr>
          <p:nvPr>
            <p:ph type="subTitle" idx="1"/>
          </p:nvPr>
        </p:nvSpPr>
        <p:spPr/>
        <p:txBody>
          <a:bodyPr rtlCol="0">
            <a:normAutofit/>
          </a:bodyPr>
          <a:lstStyle/>
          <a:p>
            <a:pPr fontAlgn="auto">
              <a:spcAft>
                <a:spcPts val="0"/>
              </a:spcAft>
              <a:buFont typeface="Arial" pitchFamily="34" charset="0"/>
              <a:buNone/>
              <a:defRPr/>
            </a:pPr>
            <a:endParaRPr lang="en-US"/>
          </a:p>
        </p:txBody>
      </p:sp>
      <p:pic>
        <p:nvPicPr>
          <p:cNvPr id="2052" name="Picture 2"/>
          <p:cNvPicPr>
            <a:picLocks noChangeAspect="1" noChangeArrowheads="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7" name="Title 1"/>
          <p:cNvSpPr txBox="1">
            <a:spLocks/>
          </p:cNvSpPr>
          <p:nvPr/>
        </p:nvSpPr>
        <p:spPr>
          <a:xfrm>
            <a:off x="685800" y="2339975"/>
            <a:ext cx="7772400" cy="1470025"/>
          </a:xfrm>
          <a:prstGeom prst="rect">
            <a:avLst/>
          </a:prstGeom>
        </p:spPr>
        <p:txBody>
          <a:bodyPr anchor="ctr">
            <a:normAutofit/>
          </a:bodyPr>
          <a:lstStyle/>
          <a:p>
            <a:pPr algn="ctr" fontAlgn="auto">
              <a:spcAft>
                <a:spcPts val="0"/>
              </a:spcAft>
              <a:defRPr/>
            </a:pPr>
            <a:r>
              <a:rPr lang="es-CO" sz="4400" dirty="0" smtClean="0">
                <a:latin typeface="+mj-lt"/>
                <a:ea typeface="+mj-ea"/>
                <a:cs typeface="+mj-cs"/>
              </a:rPr>
              <a:t>BERESHIT</a:t>
            </a:r>
          </a:p>
          <a:p>
            <a:pPr algn="ctr" fontAlgn="auto">
              <a:spcAft>
                <a:spcPts val="0"/>
              </a:spcAft>
              <a:defRPr/>
            </a:pPr>
            <a:r>
              <a:rPr lang="es-CO" sz="4400" dirty="0" smtClean="0">
                <a:latin typeface="+mj-lt"/>
                <a:ea typeface="+mj-ea"/>
                <a:cs typeface="+mj-cs"/>
              </a:rPr>
              <a:t>La razón de las Plegarias</a:t>
            </a:r>
            <a:endParaRPr lang="en-US" sz="4400" dirty="0">
              <a:latin typeface="+mj-lt"/>
              <a:ea typeface="+mj-ea"/>
              <a:cs typeface="+mj-cs"/>
            </a:endParaRPr>
          </a:p>
        </p:txBody>
      </p:sp>
      <p:sp>
        <p:nvSpPr>
          <p:cNvPr id="8" name="Subtitle 2"/>
          <p:cNvSpPr txBox="1">
            <a:spLocks/>
          </p:cNvSpPr>
          <p:nvPr/>
        </p:nvSpPr>
        <p:spPr>
          <a:xfrm>
            <a:off x="1371600" y="3886200"/>
            <a:ext cx="6400800" cy="1752600"/>
          </a:xfrm>
          <a:prstGeom prst="rect">
            <a:avLst/>
          </a:prstGeom>
        </p:spPr>
        <p:txBody>
          <a:bodyPr>
            <a:normAutofit/>
          </a:bodyPr>
          <a:lstStyle/>
          <a:p>
            <a:pPr algn="ctr" fontAlgn="auto">
              <a:spcBef>
                <a:spcPct val="20000"/>
              </a:spcBef>
              <a:spcAft>
                <a:spcPts val="0"/>
              </a:spcAft>
              <a:buFont typeface="Arial" pitchFamily="34" charset="0"/>
              <a:buNone/>
              <a:defRPr/>
            </a:pPr>
            <a:r>
              <a:rPr lang="es-CO" sz="3200">
                <a:latin typeface="+mn-lt"/>
                <a:cs typeface="+mn-cs"/>
              </a:rPr>
              <a:t>Por: Eliyahu BaYonah</a:t>
            </a:r>
          </a:p>
          <a:p>
            <a:pPr algn="ctr" fontAlgn="auto">
              <a:spcBef>
                <a:spcPct val="20000"/>
              </a:spcBef>
              <a:spcAft>
                <a:spcPts val="0"/>
              </a:spcAft>
              <a:buFont typeface="Arial" pitchFamily="34" charset="0"/>
              <a:buNone/>
              <a:defRPr/>
            </a:pPr>
            <a:r>
              <a:rPr lang="es-CO" sz="3200">
                <a:latin typeface="+mn-lt"/>
                <a:cs typeface="+mn-cs"/>
              </a:rPr>
              <a:t>Director Shalom Haverim Org</a:t>
            </a:r>
          </a:p>
          <a:p>
            <a:pPr algn="ctr" fontAlgn="auto">
              <a:spcBef>
                <a:spcPct val="20000"/>
              </a:spcBef>
              <a:spcAft>
                <a:spcPts val="0"/>
              </a:spcAft>
              <a:buFont typeface="Arial" pitchFamily="34" charset="0"/>
              <a:buNone/>
              <a:defRPr/>
            </a:pPr>
            <a:r>
              <a:rPr lang="es-CO" sz="3200">
                <a:latin typeface="+mn-lt"/>
                <a:cs typeface="+mn-cs"/>
              </a:rPr>
              <a:t>New York</a:t>
            </a:r>
            <a:endParaRPr lang="en-US" sz="3200">
              <a:latin typeface="+mn-lt"/>
              <a:cs typeface="+mn-cs"/>
            </a:endParaRPr>
          </a:p>
          <a:p>
            <a:pPr algn="ctr" fontAlgn="auto">
              <a:spcBef>
                <a:spcPct val="20000"/>
              </a:spcBef>
              <a:spcAft>
                <a:spcPts val="0"/>
              </a:spcAft>
              <a:buFont typeface="Arial" pitchFamily="34" charset="0"/>
              <a:buNone/>
              <a:defRPr/>
            </a:pPr>
            <a:endParaRPr lang="en-US" sz="3200" dirty="0">
              <a:solidFill>
                <a:schemeClr val="tx1">
                  <a:tint val="75000"/>
                </a:schemeClr>
              </a:solidFill>
              <a:latin typeface="+mn-lt"/>
              <a:cs typeface="+mn-cs"/>
            </a:endParaRPr>
          </a:p>
        </p:txBody>
      </p:sp>
      <p:pic>
        <p:nvPicPr>
          <p:cNvPr id="2055" name="Picture 1"/>
          <p:cNvPicPr>
            <a:picLocks noChangeAspect="1" noChangeArrowheads="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noChangeArrowheads="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 name="Title 1"/>
          <p:cNvSpPr>
            <a:spLocks noGrp="1"/>
          </p:cNvSpPr>
          <p:nvPr>
            <p:ph type="title"/>
          </p:nvPr>
        </p:nvSpPr>
        <p:spPr/>
        <p:txBody>
          <a:bodyPr>
            <a:normAutofit/>
          </a:bodyPr>
          <a:lstStyle/>
          <a:p>
            <a:pPr fontAlgn="auto">
              <a:spcAft>
                <a:spcPts val="0"/>
              </a:spcAft>
              <a:defRPr/>
            </a:pPr>
            <a:r>
              <a:rPr lang="es-CO" dirty="0" smtClean="0"/>
              <a:t>BERESHIT - </a:t>
            </a:r>
            <a:r>
              <a:rPr lang="he-IL" dirty="0" smtClean="0"/>
              <a:t>בְּרֵאשִׁית </a:t>
            </a:r>
            <a:endParaRPr lang="en-US" dirty="0"/>
          </a:p>
        </p:txBody>
      </p:sp>
      <p:sp>
        <p:nvSpPr>
          <p:cNvPr id="3" name="Content Placeholder 2"/>
          <p:cNvSpPr>
            <a:spLocks noGrp="1"/>
          </p:cNvSpPr>
          <p:nvPr>
            <p:ph idx="1"/>
          </p:nvPr>
        </p:nvSpPr>
        <p:spPr>
          <a:xfrm>
            <a:off x="457200" y="1600200"/>
            <a:ext cx="8229600" cy="5257800"/>
          </a:xfrm>
        </p:spPr>
        <p:txBody>
          <a:bodyPr>
            <a:normAutofit/>
          </a:bodyPr>
          <a:lstStyle/>
          <a:p>
            <a:r>
              <a:rPr lang="es-CO" sz="2600" dirty="0" err="1"/>
              <a:t>Rashi</a:t>
            </a:r>
            <a:r>
              <a:rPr lang="es-CO" sz="2600" dirty="0"/>
              <a:t> comenta de un </a:t>
            </a:r>
            <a:r>
              <a:rPr lang="es-CO" sz="2600" dirty="0" err="1"/>
              <a:t>Midrash</a:t>
            </a:r>
            <a:r>
              <a:rPr lang="es-CO" sz="2600" dirty="0"/>
              <a:t>  (</a:t>
            </a:r>
            <a:r>
              <a:rPr lang="es-CO" sz="2600" dirty="0" err="1"/>
              <a:t>Osiyot</a:t>
            </a:r>
            <a:r>
              <a:rPr lang="es-CO" sz="2600" dirty="0"/>
              <a:t> de </a:t>
            </a:r>
            <a:r>
              <a:rPr lang="es-CO" sz="2600" dirty="0" err="1"/>
              <a:t>Rabbi</a:t>
            </a:r>
            <a:r>
              <a:rPr lang="es-CO" sz="2600" dirty="0"/>
              <a:t> </a:t>
            </a:r>
            <a:r>
              <a:rPr lang="es-CO" sz="2600" dirty="0" err="1"/>
              <a:t>Akiva</a:t>
            </a:r>
            <a:r>
              <a:rPr lang="es-CO" sz="2600" dirty="0"/>
              <a:t>, 2) que la palabra Bereshit debe interpretarse exegéticamente para enseñarnos que todo lo que existe en este mundo fue creado en aras del pueblo Judío y en aras de la Torá. Esta exégesis nos ayuda entonces a entender un planteamiento de la Gemará</a:t>
            </a:r>
            <a:endParaRPr lang="en-US" sz="2600" dirty="0"/>
          </a:p>
          <a:p>
            <a:r>
              <a:rPr lang="es-CO" sz="2600" dirty="0"/>
              <a:t>En la Gemará encontramos la siguiente </a:t>
            </a:r>
            <a:r>
              <a:rPr lang="es-CO" sz="2600" dirty="0" err="1"/>
              <a:t>Agadá</a:t>
            </a:r>
            <a:r>
              <a:rPr lang="es-CO" sz="2600" dirty="0"/>
              <a:t>:</a:t>
            </a:r>
            <a:endParaRPr lang="en-US" sz="2600" dirty="0"/>
          </a:p>
          <a:p>
            <a:r>
              <a:rPr lang="es-CO" sz="2600" dirty="0"/>
              <a:t>En el futuro Hashem colocara un </a:t>
            </a:r>
            <a:r>
              <a:rPr lang="es-CO" sz="2600" dirty="0" err="1"/>
              <a:t>Sefer</a:t>
            </a:r>
            <a:r>
              <a:rPr lang="es-CO" sz="2600" dirty="0"/>
              <a:t> Torá en su regazo y Le anunciara a todos los que se involucren con el estudio de la Torá deben venir en este mundo a recibir su recompensa</a:t>
            </a:r>
            <a:r>
              <a:rPr lang="es-CO" sz="2600" dirty="0" smtClean="0"/>
              <a:t>.</a:t>
            </a:r>
            <a:r>
              <a:rPr lang="es-ES" sz="2800" dirty="0" smtClean="0"/>
              <a:t/>
            </a:r>
            <a:br>
              <a:rPr lang="es-ES" sz="2800" dirty="0" smtClean="0"/>
            </a:b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 name="Title 1"/>
          <p:cNvSpPr>
            <a:spLocks noGrp="1"/>
          </p:cNvSpPr>
          <p:nvPr>
            <p:ph type="title"/>
          </p:nvPr>
        </p:nvSpPr>
        <p:spPr/>
        <p:txBody>
          <a:bodyPr>
            <a:normAutofit/>
          </a:bodyPr>
          <a:lstStyle/>
          <a:p>
            <a:pPr fontAlgn="auto">
              <a:spcAft>
                <a:spcPts val="0"/>
              </a:spcAft>
              <a:defRPr/>
            </a:pPr>
            <a:r>
              <a:rPr lang="es-CO" dirty="0" smtClean="0"/>
              <a:t>BERESHIT - </a:t>
            </a:r>
            <a:r>
              <a:rPr lang="he-IL" dirty="0" smtClean="0"/>
              <a:t>בְּרֵאשִׁית </a:t>
            </a:r>
            <a:endParaRPr lang="en-US" dirty="0"/>
          </a:p>
        </p:txBody>
      </p:sp>
      <p:sp>
        <p:nvSpPr>
          <p:cNvPr id="3" name="Content Placeholder 2"/>
          <p:cNvSpPr>
            <a:spLocks noGrp="1"/>
          </p:cNvSpPr>
          <p:nvPr>
            <p:ph idx="1"/>
          </p:nvPr>
        </p:nvSpPr>
        <p:spPr>
          <a:xfrm>
            <a:off x="457200" y="1600200"/>
            <a:ext cx="8229600" cy="5257800"/>
          </a:xfrm>
        </p:spPr>
        <p:txBody>
          <a:bodyPr>
            <a:normAutofit/>
          </a:bodyPr>
          <a:lstStyle/>
          <a:p>
            <a:r>
              <a:rPr lang="es-CO" sz="2600" dirty="0"/>
              <a:t>Los romanos vendrán primero y dirán: ‘’Amo del Universo! Nosotros elaboramos muchos lugares de mercado, construimos muchos saunas (casas de baño) y todo lo hicimos queriendo que los judíos pudieran ser capaces de estudiar Tora [ Por lo tanto, merecemos ser recompensados]’’</a:t>
            </a:r>
            <a:endParaRPr lang="en-US" sz="2600" dirty="0"/>
          </a:p>
          <a:p>
            <a:r>
              <a:rPr lang="es-CO" sz="2600" dirty="0"/>
              <a:t>Hashem entonces les responderá: </a:t>
            </a:r>
            <a:r>
              <a:rPr lang="es-CO" sz="2600" b="1" dirty="0"/>
              <a:t>‘’Tontos! Todo lo que ustedes construyeron lo hicieron para su propio beneficio, no para ayudar a los Judíos</a:t>
            </a:r>
            <a:r>
              <a:rPr lang="es-CO" sz="2600" dirty="0"/>
              <a:t>’’. Las demás naciones entonces se concentraran también en diálogos similares con Hashem (</a:t>
            </a:r>
            <a:r>
              <a:rPr lang="es-CO" sz="2600" dirty="0" err="1"/>
              <a:t>Avoda</a:t>
            </a:r>
            <a:r>
              <a:rPr lang="es-CO" sz="2600" dirty="0"/>
              <a:t> </a:t>
            </a:r>
            <a:r>
              <a:rPr lang="es-CO" sz="2600" dirty="0" err="1"/>
              <a:t>Zará</a:t>
            </a:r>
            <a:r>
              <a:rPr lang="es-CO" sz="2600" dirty="0"/>
              <a:t> 2b</a:t>
            </a:r>
            <a:r>
              <a:rPr lang="es-CO" sz="2600" dirty="0" smtClean="0"/>
              <a:t>)</a:t>
            </a:r>
            <a:r>
              <a:rPr lang="es-ES" sz="2800" dirty="0" smtClean="0"/>
              <a:t/>
            </a:r>
            <a:br>
              <a:rPr lang="es-ES" sz="2800" dirty="0" smtClean="0"/>
            </a:b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 name="Title 1"/>
          <p:cNvSpPr>
            <a:spLocks noGrp="1"/>
          </p:cNvSpPr>
          <p:nvPr>
            <p:ph type="title"/>
          </p:nvPr>
        </p:nvSpPr>
        <p:spPr/>
        <p:txBody>
          <a:bodyPr>
            <a:normAutofit/>
          </a:bodyPr>
          <a:lstStyle/>
          <a:p>
            <a:pPr fontAlgn="auto">
              <a:spcAft>
                <a:spcPts val="0"/>
              </a:spcAft>
              <a:defRPr/>
            </a:pPr>
            <a:r>
              <a:rPr lang="es-CO" dirty="0" smtClean="0"/>
              <a:t>BERESHIT - </a:t>
            </a:r>
            <a:r>
              <a:rPr lang="he-IL" dirty="0" smtClean="0"/>
              <a:t>בְּרֵאשִׁית </a:t>
            </a:r>
            <a:endParaRPr lang="en-US" dirty="0"/>
          </a:p>
        </p:txBody>
      </p:sp>
      <p:sp>
        <p:nvSpPr>
          <p:cNvPr id="3" name="Content Placeholder 2"/>
          <p:cNvSpPr>
            <a:spLocks noGrp="1"/>
          </p:cNvSpPr>
          <p:nvPr>
            <p:ph idx="1"/>
          </p:nvPr>
        </p:nvSpPr>
        <p:spPr>
          <a:xfrm>
            <a:off x="457200" y="1600200"/>
            <a:ext cx="8229600" cy="5257800"/>
          </a:xfrm>
        </p:spPr>
        <p:txBody>
          <a:bodyPr>
            <a:normAutofit/>
          </a:bodyPr>
          <a:lstStyle/>
          <a:p>
            <a:r>
              <a:rPr lang="es-CO" sz="2600" dirty="0"/>
              <a:t>Superficialmente, esta </a:t>
            </a:r>
            <a:r>
              <a:rPr lang="es-CO" sz="2600" dirty="0" err="1"/>
              <a:t>agadá</a:t>
            </a:r>
            <a:r>
              <a:rPr lang="es-CO" sz="2600" dirty="0"/>
              <a:t> es difícil de comprender. Cómo las naciones tendrán la audacia de mentirle a Hashem y clamar que todos sus proyectos fue por el bienestar de los Judíos, cuando todo lo que hicieron fue lo contrario? Además, vemos que Hashem responde: Tontos, y </a:t>
            </a:r>
            <a:r>
              <a:rPr lang="es-CO" sz="2600" dirty="0" err="1"/>
              <a:t>nó</a:t>
            </a:r>
            <a:r>
              <a:rPr lang="es-CO" sz="2600" dirty="0"/>
              <a:t>, Mentirosos!. </a:t>
            </a:r>
            <a:endParaRPr lang="en-US" sz="2600" dirty="0"/>
          </a:p>
          <a:p>
            <a:r>
              <a:rPr lang="es-CO" sz="2600" dirty="0"/>
              <a:t>Dicen nuestros Rabinos que la explicación a ello está basada en un profundo concepto. En la Creación inicial del mundo todo fue creado para asistir a los Judíos en el estudio de Torá, así que todo lo que ocurre en este mundo es por este mismo propósito</a:t>
            </a:r>
            <a:r>
              <a:rPr lang="es-CO" sz="2600" dirty="0" smtClean="0"/>
              <a:t>.</a:t>
            </a:r>
            <a:r>
              <a:rPr lang="es-ES" sz="2800" dirty="0" smtClean="0"/>
              <a:t/>
            </a:r>
            <a:br>
              <a:rPr lang="es-ES" sz="2800" dirty="0" smtClean="0"/>
            </a:b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 name="Title 1"/>
          <p:cNvSpPr>
            <a:spLocks noGrp="1"/>
          </p:cNvSpPr>
          <p:nvPr>
            <p:ph type="title"/>
          </p:nvPr>
        </p:nvSpPr>
        <p:spPr/>
        <p:txBody>
          <a:bodyPr>
            <a:normAutofit/>
          </a:bodyPr>
          <a:lstStyle/>
          <a:p>
            <a:pPr fontAlgn="auto">
              <a:spcAft>
                <a:spcPts val="0"/>
              </a:spcAft>
              <a:defRPr/>
            </a:pPr>
            <a:r>
              <a:rPr lang="es-CO" dirty="0" smtClean="0"/>
              <a:t>BERESHIT - </a:t>
            </a:r>
            <a:r>
              <a:rPr lang="he-IL" dirty="0" smtClean="0"/>
              <a:t>בְּרֵאשִׁית </a:t>
            </a:r>
            <a:endParaRPr lang="en-US" dirty="0"/>
          </a:p>
        </p:txBody>
      </p:sp>
      <p:sp>
        <p:nvSpPr>
          <p:cNvPr id="3" name="Content Placeholder 2"/>
          <p:cNvSpPr>
            <a:spLocks noGrp="1"/>
          </p:cNvSpPr>
          <p:nvPr>
            <p:ph idx="1"/>
          </p:nvPr>
        </p:nvSpPr>
        <p:spPr>
          <a:xfrm>
            <a:off x="457200" y="1600200"/>
            <a:ext cx="8229600" cy="5257800"/>
          </a:xfrm>
        </p:spPr>
        <p:txBody>
          <a:bodyPr>
            <a:normAutofit/>
          </a:bodyPr>
          <a:lstStyle/>
          <a:p>
            <a:r>
              <a:rPr lang="es-CO" sz="2600" dirty="0" err="1"/>
              <a:t>Rambam</a:t>
            </a:r>
            <a:r>
              <a:rPr lang="es-CO" sz="2600" dirty="0"/>
              <a:t> (</a:t>
            </a:r>
            <a:r>
              <a:rPr lang="es-CO" sz="2600" dirty="0" err="1"/>
              <a:t>Maimonides</a:t>
            </a:r>
            <a:r>
              <a:rPr lang="es-CO" sz="2600" dirty="0"/>
              <a:t>, Introducción a la </a:t>
            </a:r>
            <a:r>
              <a:rPr lang="es-CO" sz="2600" dirty="0" err="1"/>
              <a:t>Mishná</a:t>
            </a:r>
            <a:r>
              <a:rPr lang="es-CO" sz="2600" dirty="0"/>
              <a:t>) nos dice que un individuo puede construir un bello palacio y que el propósito Divino es que un día, muchos años mas tarde, éste pueda ser usado por un hombre piadoso para refugiarse bajo la sombra de sus muros y de esa manera salvar su vida.</a:t>
            </a:r>
            <a:endParaRPr lang="en-US" sz="2600" dirty="0"/>
          </a:p>
          <a:p>
            <a:r>
              <a:rPr lang="es-CO" sz="2600" dirty="0" smtClean="0"/>
              <a:t>Así </a:t>
            </a:r>
            <a:r>
              <a:rPr lang="es-CO" sz="2600" dirty="0"/>
              <a:t>las cosas, entendemos que lo dicho por los romanos es verdad: Todo lo que los Gentiles hicieron, casas de baño, puentes, mercados, fueron </a:t>
            </a:r>
            <a:r>
              <a:rPr lang="es-CO" sz="2600" dirty="0" smtClean="0"/>
              <a:t>construidos </a:t>
            </a:r>
            <a:r>
              <a:rPr lang="es-CO" sz="2600" dirty="0"/>
              <a:t>por el bien de los Judíos para facilitarles el estudio de la Torá</a:t>
            </a:r>
            <a:r>
              <a:rPr lang="es-CO" sz="2600" dirty="0" smtClean="0"/>
              <a:t>.</a:t>
            </a:r>
            <a:r>
              <a:rPr lang="es-ES" sz="2800" dirty="0" smtClean="0"/>
              <a:t/>
            </a:r>
            <a:br>
              <a:rPr lang="es-ES" sz="2800" dirty="0" smtClean="0"/>
            </a:b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 name="Title 1"/>
          <p:cNvSpPr>
            <a:spLocks noGrp="1"/>
          </p:cNvSpPr>
          <p:nvPr>
            <p:ph type="title"/>
          </p:nvPr>
        </p:nvSpPr>
        <p:spPr/>
        <p:txBody>
          <a:bodyPr>
            <a:normAutofit/>
          </a:bodyPr>
          <a:lstStyle/>
          <a:p>
            <a:pPr fontAlgn="auto">
              <a:spcAft>
                <a:spcPts val="0"/>
              </a:spcAft>
              <a:defRPr/>
            </a:pPr>
            <a:r>
              <a:rPr lang="es-CO" dirty="0" smtClean="0"/>
              <a:t>BERESHIT - </a:t>
            </a:r>
            <a:r>
              <a:rPr lang="he-IL" dirty="0" smtClean="0"/>
              <a:t>בְּרֵאשִׁית </a:t>
            </a:r>
            <a:endParaRPr lang="en-US" dirty="0"/>
          </a:p>
        </p:txBody>
      </p:sp>
      <p:sp>
        <p:nvSpPr>
          <p:cNvPr id="3" name="Content Placeholder 2"/>
          <p:cNvSpPr>
            <a:spLocks noGrp="1"/>
          </p:cNvSpPr>
          <p:nvPr>
            <p:ph idx="1"/>
          </p:nvPr>
        </p:nvSpPr>
        <p:spPr>
          <a:xfrm>
            <a:off x="457200" y="1600200"/>
            <a:ext cx="8229600" cy="5257800"/>
          </a:xfrm>
        </p:spPr>
        <p:txBody>
          <a:bodyPr>
            <a:normAutofit/>
          </a:bodyPr>
          <a:lstStyle/>
          <a:p>
            <a:r>
              <a:rPr lang="es-CO" sz="2800" dirty="0"/>
              <a:t>Hoy no podríamos distinguir cuál cosa o cómo algo puede servir a los Judíos. Pero esto será cumplido cuando el Mashiaj venga, cuando será más que obvio para cada uno, Judío y no Judío.</a:t>
            </a:r>
            <a:endParaRPr lang="en-US" sz="2800" dirty="0"/>
          </a:p>
          <a:p>
            <a:r>
              <a:rPr lang="es-CO" sz="2800" dirty="0"/>
              <a:t>Pero el asunto es que no por ello irían a recibir recompensa, ya que a la verdad no lo hicieron con esa intención, sino que el propósito Divino estuvo detrás de todo </a:t>
            </a:r>
            <a:r>
              <a:rPr lang="es-CO" sz="2800" dirty="0" smtClean="0"/>
              <a:t>ello</a:t>
            </a:r>
            <a:r>
              <a:rPr lang="es-ES" sz="2800" dirty="0" smtClean="0"/>
              <a:t/>
            </a:r>
            <a:br>
              <a:rPr lang="es-ES" sz="2800" dirty="0" smtClean="0"/>
            </a:b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 name="Title 1"/>
          <p:cNvSpPr>
            <a:spLocks noGrp="1"/>
          </p:cNvSpPr>
          <p:nvPr>
            <p:ph type="title"/>
          </p:nvPr>
        </p:nvSpPr>
        <p:spPr/>
        <p:txBody>
          <a:bodyPr>
            <a:normAutofit/>
          </a:bodyPr>
          <a:lstStyle/>
          <a:p>
            <a:pPr fontAlgn="auto">
              <a:spcAft>
                <a:spcPts val="0"/>
              </a:spcAft>
              <a:defRPr/>
            </a:pPr>
            <a:r>
              <a:rPr lang="es-CO" dirty="0" smtClean="0"/>
              <a:t>BERESHIT - </a:t>
            </a:r>
            <a:r>
              <a:rPr lang="he-IL" dirty="0" smtClean="0"/>
              <a:t>בְּרֵאשִׁית </a:t>
            </a:r>
            <a:endParaRPr lang="en-US" dirty="0"/>
          </a:p>
        </p:txBody>
      </p:sp>
      <p:sp>
        <p:nvSpPr>
          <p:cNvPr id="3" name="Content Placeholder 2"/>
          <p:cNvSpPr>
            <a:spLocks noGrp="1"/>
          </p:cNvSpPr>
          <p:nvPr>
            <p:ph idx="1"/>
          </p:nvPr>
        </p:nvSpPr>
        <p:spPr>
          <a:xfrm>
            <a:off x="457200" y="1600200"/>
            <a:ext cx="8229600" cy="5257800"/>
          </a:xfrm>
        </p:spPr>
        <p:txBody>
          <a:bodyPr>
            <a:normAutofit/>
          </a:bodyPr>
          <a:lstStyle/>
          <a:p>
            <a:r>
              <a:rPr lang="es-CO" sz="2800" dirty="0"/>
              <a:t>LAS LUMINARIAS</a:t>
            </a:r>
            <a:endParaRPr lang="en-US" sz="2800" dirty="0"/>
          </a:p>
          <a:p>
            <a:r>
              <a:rPr lang="es-CO" sz="2800" dirty="0"/>
              <a:t>‘’ E hizo Dios los dos luceros </a:t>
            </a:r>
            <a:r>
              <a:rPr lang="es-CO" sz="3600" dirty="0"/>
              <a:t>grandes</a:t>
            </a:r>
            <a:r>
              <a:rPr lang="es-CO" sz="2800" dirty="0"/>
              <a:t>: al lucero </a:t>
            </a:r>
            <a:r>
              <a:rPr lang="es-CO" sz="3600" dirty="0"/>
              <a:t>grande</a:t>
            </a:r>
            <a:r>
              <a:rPr lang="es-CO" sz="2800" dirty="0"/>
              <a:t>, para que señorease en el día y al lucero </a:t>
            </a:r>
            <a:r>
              <a:rPr lang="es-CO" sz="3600" dirty="0"/>
              <a:t>pequeño </a:t>
            </a:r>
            <a:r>
              <a:rPr lang="es-CO" sz="2800" dirty="0"/>
              <a:t>para que señorease en la noche; e (hizo también) las estrellas. </a:t>
            </a:r>
            <a:endParaRPr lang="en-US" sz="2800" dirty="0"/>
          </a:p>
          <a:p>
            <a:r>
              <a:rPr lang="es-CO" sz="2800" b="1" dirty="0"/>
              <a:t>        </a:t>
            </a:r>
            <a:r>
              <a:rPr lang="es-CO" sz="2800" b="1" dirty="0" err="1"/>
              <a:t>Vaya'as</a:t>
            </a:r>
            <a:r>
              <a:rPr lang="es-CO" sz="2800" b="1" dirty="0"/>
              <a:t> Elohim et-</a:t>
            </a:r>
            <a:r>
              <a:rPr lang="es-CO" sz="2800" b="1" dirty="0" err="1"/>
              <a:t>sheney</a:t>
            </a:r>
            <a:r>
              <a:rPr lang="es-CO" sz="2800" b="1" dirty="0"/>
              <a:t> </a:t>
            </a:r>
            <a:r>
              <a:rPr lang="es-CO" sz="2800" b="1" dirty="0" err="1"/>
              <a:t>hameorot</a:t>
            </a:r>
            <a:r>
              <a:rPr lang="es-CO" sz="2800" b="1" dirty="0"/>
              <a:t> </a:t>
            </a:r>
            <a:r>
              <a:rPr lang="es-CO" sz="3600" b="1" dirty="0" err="1"/>
              <a:t>hagdolim</a:t>
            </a:r>
            <a:r>
              <a:rPr lang="es-CO" sz="3600" b="1" dirty="0"/>
              <a:t> </a:t>
            </a:r>
            <a:r>
              <a:rPr lang="es-CO" sz="2800" b="1" dirty="0"/>
              <a:t>et-</a:t>
            </a:r>
            <a:r>
              <a:rPr lang="es-CO" sz="2800" b="1" dirty="0" err="1"/>
              <a:t>hamaor</a:t>
            </a:r>
            <a:r>
              <a:rPr lang="es-CO" sz="2800" b="1" dirty="0"/>
              <a:t> </a:t>
            </a:r>
            <a:r>
              <a:rPr lang="es-CO" sz="3600" b="1" dirty="0" err="1"/>
              <a:t>hagadol</a:t>
            </a:r>
            <a:r>
              <a:rPr lang="es-CO" sz="3600" b="1" dirty="0"/>
              <a:t> </a:t>
            </a:r>
            <a:r>
              <a:rPr lang="es-CO" sz="2800" b="1" dirty="0"/>
              <a:t>le-</a:t>
            </a:r>
            <a:r>
              <a:rPr lang="es-CO" sz="2800" b="1" dirty="0" err="1"/>
              <a:t>memshélet</a:t>
            </a:r>
            <a:r>
              <a:rPr lang="es-CO" sz="2800" b="1" dirty="0"/>
              <a:t> </a:t>
            </a:r>
            <a:r>
              <a:rPr lang="es-CO" sz="2800" b="1" dirty="0" err="1"/>
              <a:t>hayom</a:t>
            </a:r>
            <a:r>
              <a:rPr lang="es-CO" sz="2800" b="1" dirty="0"/>
              <a:t> </a:t>
            </a:r>
            <a:r>
              <a:rPr lang="es-CO" sz="2800" b="1" dirty="0" err="1"/>
              <a:t>ve'et</a:t>
            </a:r>
            <a:r>
              <a:rPr lang="es-CO" sz="2800" b="1" dirty="0"/>
              <a:t> </a:t>
            </a:r>
            <a:r>
              <a:rPr lang="es-CO" sz="2800" b="1" dirty="0" err="1"/>
              <a:t>hamaor</a:t>
            </a:r>
            <a:r>
              <a:rPr lang="es-CO" sz="2800" b="1" dirty="0"/>
              <a:t> </a:t>
            </a:r>
            <a:r>
              <a:rPr lang="es-CO" sz="3600" b="1" dirty="0" err="1"/>
              <a:t>hakatón</a:t>
            </a:r>
            <a:r>
              <a:rPr lang="es-CO" sz="3600" b="1" dirty="0"/>
              <a:t> </a:t>
            </a:r>
            <a:r>
              <a:rPr lang="es-CO" sz="2800" b="1" dirty="0"/>
              <a:t>le-</a:t>
            </a:r>
            <a:r>
              <a:rPr lang="es-CO" sz="2800" b="1" dirty="0" err="1"/>
              <a:t>memshélet</a:t>
            </a:r>
            <a:r>
              <a:rPr lang="es-CO" sz="2800" b="1" dirty="0"/>
              <a:t> </a:t>
            </a:r>
            <a:r>
              <a:rPr lang="es-CO" sz="2800" b="1" dirty="0" err="1"/>
              <a:t>halaylah</a:t>
            </a:r>
            <a:r>
              <a:rPr lang="es-CO" sz="2800" b="1" dirty="0"/>
              <a:t> </a:t>
            </a:r>
            <a:r>
              <a:rPr lang="es-CO" sz="2800" b="1" dirty="0" err="1"/>
              <a:t>ve'et</a:t>
            </a:r>
            <a:r>
              <a:rPr lang="es-CO" sz="2800" b="1" dirty="0"/>
              <a:t> </a:t>
            </a:r>
            <a:r>
              <a:rPr lang="es-CO" sz="2800" b="1" dirty="0" err="1"/>
              <a:t>hakojavim</a:t>
            </a:r>
            <a:r>
              <a:rPr lang="es-CO" sz="2800" b="1" dirty="0"/>
              <a:t>.’’ </a:t>
            </a:r>
            <a:r>
              <a:rPr lang="es-CO" sz="2800" dirty="0"/>
              <a:t>(Gen 1:16</a:t>
            </a:r>
            <a:r>
              <a:rPr lang="es-CO" sz="2800" dirty="0" smtClean="0"/>
              <a:t>)</a:t>
            </a:r>
            <a:r>
              <a:rPr lang="es-ES" sz="2800" dirty="0" smtClean="0"/>
              <a:t/>
            </a:r>
            <a:br>
              <a:rPr lang="es-ES" sz="2800" dirty="0" smtClean="0"/>
            </a:b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 name="Title 1"/>
          <p:cNvSpPr>
            <a:spLocks noGrp="1"/>
          </p:cNvSpPr>
          <p:nvPr>
            <p:ph type="title"/>
          </p:nvPr>
        </p:nvSpPr>
        <p:spPr/>
        <p:txBody>
          <a:bodyPr>
            <a:normAutofit/>
          </a:bodyPr>
          <a:lstStyle/>
          <a:p>
            <a:pPr fontAlgn="auto">
              <a:spcAft>
                <a:spcPts val="0"/>
              </a:spcAft>
              <a:defRPr/>
            </a:pPr>
            <a:r>
              <a:rPr lang="es-CO" dirty="0" smtClean="0"/>
              <a:t>BERESHIT - </a:t>
            </a:r>
            <a:r>
              <a:rPr lang="he-IL" dirty="0" smtClean="0"/>
              <a:t>בְּרֵאשִׁית </a:t>
            </a:r>
            <a:endParaRPr lang="en-US" dirty="0"/>
          </a:p>
        </p:txBody>
      </p:sp>
      <p:sp>
        <p:nvSpPr>
          <p:cNvPr id="3" name="Content Placeholder 2"/>
          <p:cNvSpPr>
            <a:spLocks noGrp="1"/>
          </p:cNvSpPr>
          <p:nvPr>
            <p:ph idx="1"/>
          </p:nvPr>
        </p:nvSpPr>
        <p:spPr>
          <a:xfrm>
            <a:off x="457200" y="1600200"/>
            <a:ext cx="8229600" cy="5257800"/>
          </a:xfrm>
        </p:spPr>
        <p:txBody>
          <a:bodyPr>
            <a:normAutofit fontScale="85000" lnSpcReduction="20000"/>
          </a:bodyPr>
          <a:lstStyle/>
          <a:p>
            <a:r>
              <a:rPr lang="es-CO" sz="2800" dirty="0"/>
              <a:t>La Gemará encuentra una contradicción en este </a:t>
            </a:r>
            <a:r>
              <a:rPr lang="es-CO" sz="2800" dirty="0" err="1"/>
              <a:t>Pasuk</a:t>
            </a:r>
            <a:r>
              <a:rPr lang="es-CO" sz="2800" dirty="0"/>
              <a:t>. Como se ve, la Torá se refiere a ‘’dos grandes luminarias’’, pero sabemos que el Sol es mucho mas grande que la Luna. Para resolver el problema, la Gemará se vale de un </a:t>
            </a:r>
            <a:r>
              <a:rPr lang="es-CO" sz="2800" dirty="0" err="1"/>
              <a:t>Midrah</a:t>
            </a:r>
            <a:r>
              <a:rPr lang="es-CO" sz="2800" dirty="0"/>
              <a:t> para informar que cuando las dos fueron creadas, eran de igual tamaño, pero que subsecuentemente se le redujo de tamaño (Julín 60b)</a:t>
            </a:r>
            <a:endParaRPr lang="en-US" sz="2800" dirty="0"/>
          </a:p>
          <a:p>
            <a:r>
              <a:rPr lang="es-CO" sz="2800" dirty="0"/>
              <a:t>Otra explicación nos dice la Gemará que aunque en cualquier parte el término </a:t>
            </a:r>
            <a:r>
              <a:rPr lang="es-CO" sz="2800" b="1" dirty="0" err="1"/>
              <a:t>katán</a:t>
            </a:r>
            <a:r>
              <a:rPr lang="es-CO" sz="2800" dirty="0"/>
              <a:t> se refiere a algo pequeño o a algo menor, un adulto que no es autosuficiente y que debe depender de otros para sostenerse, es llamado un </a:t>
            </a:r>
            <a:r>
              <a:rPr lang="es-CO" sz="2800" b="1" dirty="0" err="1" smtClean="0"/>
              <a:t>katán</a:t>
            </a:r>
            <a:r>
              <a:rPr lang="es-CO" sz="2800" dirty="0"/>
              <a:t>. (Bavá Metziá 12b). Esto explica por qué la Luna es referida como </a:t>
            </a:r>
            <a:r>
              <a:rPr lang="es-CO" sz="2800" b="1" dirty="0" err="1"/>
              <a:t>Gadol</a:t>
            </a:r>
            <a:r>
              <a:rPr lang="es-CO" sz="2800" dirty="0"/>
              <a:t> (grande) y como </a:t>
            </a:r>
            <a:r>
              <a:rPr lang="es-CO" sz="2800" b="1" dirty="0" err="1"/>
              <a:t>Katán</a:t>
            </a:r>
            <a:r>
              <a:rPr lang="es-CO" sz="2800" dirty="0"/>
              <a:t> (pequeña). La Luna no produce su propia luz sino que la refleja del Sol. (</a:t>
            </a:r>
            <a:r>
              <a:rPr lang="es-CO" sz="2800" dirty="0" err="1"/>
              <a:t>Bris</a:t>
            </a:r>
            <a:r>
              <a:rPr lang="es-CO" sz="2800" dirty="0"/>
              <a:t> Shalom por </a:t>
            </a:r>
            <a:r>
              <a:rPr lang="es-CO" sz="2800" dirty="0" err="1"/>
              <a:t>Pardes</a:t>
            </a:r>
            <a:r>
              <a:rPr lang="es-CO" sz="2800" dirty="0"/>
              <a:t> Yosef</a:t>
            </a:r>
            <a:r>
              <a:rPr lang="es-CO" sz="2800" dirty="0" smtClean="0"/>
              <a:t>)</a:t>
            </a:r>
            <a:r>
              <a:rPr lang="es-ES" sz="2800" dirty="0" smtClean="0"/>
              <a:t/>
            </a:r>
            <a:br>
              <a:rPr lang="es-ES" sz="2800" dirty="0" smtClean="0"/>
            </a:b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 name="Title 1"/>
          <p:cNvSpPr>
            <a:spLocks noGrp="1"/>
          </p:cNvSpPr>
          <p:nvPr>
            <p:ph type="title"/>
          </p:nvPr>
        </p:nvSpPr>
        <p:spPr/>
        <p:txBody>
          <a:bodyPr>
            <a:normAutofit/>
          </a:bodyPr>
          <a:lstStyle/>
          <a:p>
            <a:pPr fontAlgn="auto">
              <a:spcAft>
                <a:spcPts val="0"/>
              </a:spcAft>
              <a:defRPr/>
            </a:pPr>
            <a:r>
              <a:rPr lang="es-CO" dirty="0" smtClean="0"/>
              <a:t>BERESHIT - </a:t>
            </a:r>
            <a:r>
              <a:rPr lang="he-IL" dirty="0" smtClean="0"/>
              <a:t>בְּרֵאשִׁית </a:t>
            </a:r>
            <a:endParaRPr lang="en-US" dirty="0"/>
          </a:p>
        </p:txBody>
      </p:sp>
      <p:sp>
        <p:nvSpPr>
          <p:cNvPr id="3" name="Content Placeholder 2"/>
          <p:cNvSpPr>
            <a:spLocks noGrp="1"/>
          </p:cNvSpPr>
          <p:nvPr>
            <p:ph idx="1"/>
          </p:nvPr>
        </p:nvSpPr>
        <p:spPr>
          <a:xfrm>
            <a:off x="457200" y="1600200"/>
            <a:ext cx="8229600" cy="5257800"/>
          </a:xfrm>
        </p:spPr>
        <p:txBody>
          <a:bodyPr>
            <a:normAutofit lnSpcReduction="10000"/>
          </a:bodyPr>
          <a:lstStyle/>
          <a:p>
            <a:r>
              <a:rPr lang="es-CO" sz="2400" dirty="0"/>
              <a:t>HAGAMOS AL HOMBRE</a:t>
            </a:r>
            <a:endParaRPr lang="en-US" sz="2400" dirty="0"/>
          </a:p>
          <a:p>
            <a:r>
              <a:rPr lang="es-CO" sz="2400" dirty="0"/>
              <a:t>La Gemará nos enseña que si uno es soberbio, es como si fuera un adorador de ídolos (Sota 4b). Esta comparación necesita explicación.</a:t>
            </a:r>
            <a:endParaRPr lang="en-US" sz="2400" dirty="0"/>
          </a:p>
          <a:p>
            <a:r>
              <a:rPr lang="es-CO" sz="2400" dirty="0"/>
              <a:t>El </a:t>
            </a:r>
            <a:r>
              <a:rPr lang="es-CO" sz="2400" dirty="0" err="1"/>
              <a:t>Pasuk</a:t>
            </a:r>
            <a:r>
              <a:rPr lang="es-CO" sz="2400" dirty="0"/>
              <a:t> dice: Y dijo Dios: Hagamos un hombre a nuestra imagen, conforme a nuestra semejanza, y que señoree en los peces del mar, y en las aves de los cielos, y en los animales, y en toda la tierra, y en todo el reptil que anda arrastrándose sobre la faz de la tierra </a:t>
            </a:r>
            <a:endParaRPr lang="en-US" sz="2400" dirty="0"/>
          </a:p>
          <a:p>
            <a:r>
              <a:rPr lang="es-CO" sz="2400" b="1" dirty="0"/>
              <a:t>        </a:t>
            </a:r>
            <a:r>
              <a:rPr lang="es-CO" sz="2400" b="1" dirty="0" err="1"/>
              <a:t>Vayomer</a:t>
            </a:r>
            <a:r>
              <a:rPr lang="es-CO" sz="2400" b="1" dirty="0"/>
              <a:t> Elohim </a:t>
            </a:r>
            <a:r>
              <a:rPr lang="es-CO" sz="2400" b="1" dirty="0" err="1"/>
              <a:t>na'aseh</a:t>
            </a:r>
            <a:r>
              <a:rPr lang="es-CO" sz="2400" b="1" dirty="0"/>
              <a:t> </a:t>
            </a:r>
            <a:r>
              <a:rPr lang="es-CO" sz="2400" b="1" dirty="0" err="1"/>
              <a:t>adam</a:t>
            </a:r>
            <a:r>
              <a:rPr lang="es-CO" sz="2400" b="1" dirty="0"/>
              <a:t> </a:t>
            </a:r>
            <a:r>
              <a:rPr lang="es-CO" sz="2400" b="1" dirty="0" err="1"/>
              <a:t>betsalmenu</a:t>
            </a:r>
            <a:r>
              <a:rPr lang="es-CO" sz="2400" b="1" dirty="0"/>
              <a:t> </a:t>
            </a:r>
            <a:r>
              <a:rPr lang="es-CO" sz="2400" b="1" dirty="0" err="1"/>
              <a:t>kidemutenu</a:t>
            </a:r>
            <a:r>
              <a:rPr lang="es-CO" sz="2400" b="1" dirty="0"/>
              <a:t> </a:t>
            </a:r>
            <a:r>
              <a:rPr lang="es-CO" sz="2400" b="1" dirty="0" err="1"/>
              <a:t>veyirdú</a:t>
            </a:r>
            <a:r>
              <a:rPr lang="es-CO" sz="2400" b="1" dirty="0"/>
              <a:t> </a:t>
            </a:r>
            <a:r>
              <a:rPr lang="es-CO" sz="2400" b="1" dirty="0" err="1"/>
              <a:t>bidegat</a:t>
            </a:r>
            <a:r>
              <a:rPr lang="es-CO" sz="2400" b="1" dirty="0"/>
              <a:t> </a:t>
            </a:r>
            <a:r>
              <a:rPr lang="es-CO" sz="2400" b="1" dirty="0" err="1"/>
              <a:t>hayam</a:t>
            </a:r>
            <a:r>
              <a:rPr lang="es-CO" sz="2400" b="1" dirty="0"/>
              <a:t> </a:t>
            </a:r>
            <a:r>
              <a:rPr lang="es-CO" sz="2400" b="1" dirty="0" err="1"/>
              <a:t>uve'of</a:t>
            </a:r>
            <a:r>
              <a:rPr lang="es-CO" sz="2400" b="1" dirty="0"/>
              <a:t> </a:t>
            </a:r>
            <a:r>
              <a:rPr lang="es-CO" sz="2400" b="1" dirty="0" err="1"/>
              <a:t>hashamáyim</a:t>
            </a:r>
            <a:r>
              <a:rPr lang="es-CO" sz="2400" b="1" dirty="0"/>
              <a:t> </a:t>
            </a:r>
            <a:r>
              <a:rPr lang="es-CO" sz="2400" b="1" dirty="0" err="1"/>
              <a:t>uvabehemáh</a:t>
            </a:r>
            <a:r>
              <a:rPr lang="es-CO" sz="2400" b="1" dirty="0"/>
              <a:t> </a:t>
            </a:r>
            <a:r>
              <a:rPr lang="es-CO" sz="2400" b="1" dirty="0" err="1"/>
              <a:t>uvekol-ha'árets</a:t>
            </a:r>
            <a:r>
              <a:rPr lang="es-CO" sz="2400" b="1" dirty="0"/>
              <a:t> </a:t>
            </a:r>
            <a:r>
              <a:rPr lang="es-CO" sz="2400" b="1" dirty="0" err="1"/>
              <a:t>uvekol-haremes</a:t>
            </a:r>
            <a:r>
              <a:rPr lang="es-CO" sz="2400" b="1" dirty="0"/>
              <a:t> </a:t>
            </a:r>
            <a:r>
              <a:rPr lang="es-CO" sz="2400" b="1" dirty="0" err="1"/>
              <a:t>haromes</a:t>
            </a:r>
            <a:r>
              <a:rPr lang="es-CO" sz="2400" b="1" dirty="0"/>
              <a:t> al-</a:t>
            </a:r>
            <a:r>
              <a:rPr lang="es-CO" sz="2400" b="1" dirty="0" err="1"/>
              <a:t>ha'árets</a:t>
            </a:r>
            <a:r>
              <a:rPr lang="es-CO" sz="2400" b="1" dirty="0"/>
              <a:t>. </a:t>
            </a:r>
            <a:r>
              <a:rPr lang="es-CO" sz="2400" dirty="0"/>
              <a:t>(</a:t>
            </a:r>
            <a:r>
              <a:rPr lang="es-CO" sz="2400" dirty="0" err="1"/>
              <a:t>Gen.</a:t>
            </a:r>
            <a:r>
              <a:rPr lang="es-CO" sz="2400" dirty="0"/>
              <a:t> 1:26</a:t>
            </a:r>
            <a:r>
              <a:rPr lang="es-CO" sz="2400" dirty="0" smtClean="0"/>
              <a:t>)</a:t>
            </a:r>
            <a:r>
              <a:rPr lang="es-ES" sz="2800" dirty="0" smtClean="0"/>
              <a:t/>
            </a:r>
            <a:br>
              <a:rPr lang="es-ES" sz="2800" dirty="0" smtClean="0"/>
            </a:b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 name="Title 1"/>
          <p:cNvSpPr>
            <a:spLocks noGrp="1"/>
          </p:cNvSpPr>
          <p:nvPr>
            <p:ph type="title"/>
          </p:nvPr>
        </p:nvSpPr>
        <p:spPr/>
        <p:txBody>
          <a:bodyPr>
            <a:normAutofit/>
          </a:bodyPr>
          <a:lstStyle/>
          <a:p>
            <a:pPr fontAlgn="auto">
              <a:spcAft>
                <a:spcPts val="0"/>
              </a:spcAft>
              <a:defRPr/>
            </a:pPr>
            <a:r>
              <a:rPr lang="es-CO" dirty="0" smtClean="0"/>
              <a:t>BERESHIT - </a:t>
            </a:r>
            <a:r>
              <a:rPr lang="he-IL" dirty="0" smtClean="0"/>
              <a:t>בְּרֵאשִׁית </a:t>
            </a:r>
            <a:endParaRPr lang="en-US" dirty="0"/>
          </a:p>
        </p:txBody>
      </p:sp>
      <p:sp>
        <p:nvSpPr>
          <p:cNvPr id="3" name="Content Placeholder 2"/>
          <p:cNvSpPr>
            <a:spLocks noGrp="1"/>
          </p:cNvSpPr>
          <p:nvPr>
            <p:ph idx="1"/>
          </p:nvPr>
        </p:nvSpPr>
        <p:spPr>
          <a:xfrm>
            <a:off x="457200" y="1600200"/>
            <a:ext cx="8229600" cy="5257800"/>
          </a:xfrm>
        </p:spPr>
        <p:txBody>
          <a:bodyPr>
            <a:normAutofit lnSpcReduction="10000"/>
          </a:bodyPr>
          <a:lstStyle/>
          <a:p>
            <a:r>
              <a:rPr lang="es-CO" sz="2400" dirty="0"/>
              <a:t>‘’Hagamos un hombre’’. Esto implica que Hashem hizo al hombre en conjunción con otra deidad. Pero nosotros sabemos que esto no es para nada cierto. ¿Por qué entonces dice: haga-MOS-?</a:t>
            </a:r>
            <a:endParaRPr lang="en-US" sz="2400" dirty="0"/>
          </a:p>
          <a:p>
            <a:r>
              <a:rPr lang="es-CO" sz="2400" dirty="0"/>
              <a:t>El </a:t>
            </a:r>
            <a:r>
              <a:rPr lang="es-CO" sz="2400" dirty="0" err="1"/>
              <a:t>Midrash</a:t>
            </a:r>
            <a:r>
              <a:rPr lang="es-CO" sz="2400" dirty="0"/>
              <a:t> en Bereshit </a:t>
            </a:r>
            <a:r>
              <a:rPr lang="es-CO" sz="2400" dirty="0" err="1"/>
              <a:t>Rabá</a:t>
            </a:r>
            <a:r>
              <a:rPr lang="es-CO" sz="2400" dirty="0"/>
              <a:t> 8:8, nos dice que Hashem le consultó a los ángeles su opinión acerca de cómo El podría al hombre. Esto nos indica que aunque estemos en una posición muy alta, debemos considerar a aquellos que están bajo la nuestra.</a:t>
            </a:r>
            <a:endParaRPr lang="en-US" sz="2400" dirty="0"/>
          </a:p>
          <a:p>
            <a:r>
              <a:rPr lang="es-CO" sz="2400" dirty="0"/>
              <a:t>Por lo tanto, alguien que sea orgulloso o soberbio puede refutar esta explicación argumentando que Hashem creó al Hombre junto a otra deidad, de ahí que se le llame un adorador de ídolos</a:t>
            </a:r>
            <a:r>
              <a:rPr lang="es-CO" sz="2400" dirty="0" smtClean="0"/>
              <a:t>.</a:t>
            </a:r>
            <a:r>
              <a:rPr lang="es-ES" sz="2800" dirty="0" smtClean="0"/>
              <a:t/>
            </a:r>
            <a:br>
              <a:rPr lang="es-ES" sz="2800" dirty="0" smtClean="0"/>
            </a:b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 name="Title 1"/>
          <p:cNvSpPr>
            <a:spLocks noGrp="1"/>
          </p:cNvSpPr>
          <p:nvPr>
            <p:ph type="title"/>
          </p:nvPr>
        </p:nvSpPr>
        <p:spPr/>
        <p:txBody>
          <a:bodyPr>
            <a:normAutofit/>
          </a:bodyPr>
          <a:lstStyle/>
          <a:p>
            <a:pPr fontAlgn="auto">
              <a:spcAft>
                <a:spcPts val="0"/>
              </a:spcAft>
              <a:defRPr/>
            </a:pPr>
            <a:r>
              <a:rPr lang="es-CO" dirty="0" smtClean="0"/>
              <a:t>BERESHIT - </a:t>
            </a:r>
            <a:r>
              <a:rPr lang="he-IL" dirty="0" smtClean="0"/>
              <a:t>בְּרֵאשִׁית </a:t>
            </a:r>
            <a:endParaRPr lang="en-US" dirty="0"/>
          </a:p>
        </p:txBody>
      </p:sp>
      <p:sp>
        <p:nvSpPr>
          <p:cNvPr id="3" name="Content Placeholder 2"/>
          <p:cNvSpPr>
            <a:spLocks noGrp="1"/>
          </p:cNvSpPr>
          <p:nvPr>
            <p:ph idx="1"/>
          </p:nvPr>
        </p:nvSpPr>
        <p:spPr>
          <a:xfrm>
            <a:off x="457200" y="1600200"/>
            <a:ext cx="8229600" cy="5257800"/>
          </a:xfrm>
        </p:spPr>
        <p:txBody>
          <a:bodyPr>
            <a:normAutofit/>
          </a:bodyPr>
          <a:lstStyle/>
          <a:p>
            <a:r>
              <a:rPr lang="es-CO" sz="2400" dirty="0"/>
              <a:t>LOS ARBOLES</a:t>
            </a:r>
            <a:endParaRPr lang="en-US" sz="2400" dirty="0"/>
          </a:p>
          <a:p>
            <a:r>
              <a:rPr lang="es-MX" sz="2400" dirty="0"/>
              <a:t>mas del fruto del árbol que está en medio del jardín, dijo Dios, no comeréis de él, ni tocaréis en él, (1) no sea que muráis. </a:t>
            </a:r>
            <a:endParaRPr lang="en-US" sz="2400" dirty="0"/>
          </a:p>
          <a:p>
            <a:r>
              <a:rPr lang="es-MX" sz="2400" b="1" dirty="0" err="1"/>
              <a:t>Umiperí</a:t>
            </a:r>
            <a:r>
              <a:rPr lang="es-MX" sz="2400" b="1" dirty="0"/>
              <a:t> </a:t>
            </a:r>
            <a:r>
              <a:rPr lang="es-MX" sz="2400" b="1" dirty="0" err="1"/>
              <a:t>ha'ets</a:t>
            </a:r>
            <a:r>
              <a:rPr lang="es-MX" sz="2400" b="1" dirty="0"/>
              <a:t> asher </a:t>
            </a:r>
            <a:r>
              <a:rPr lang="es-MX" sz="2400" b="1" dirty="0" err="1"/>
              <a:t>betoj-hagán</a:t>
            </a:r>
            <a:r>
              <a:rPr lang="es-MX" sz="2400" b="1" dirty="0"/>
              <a:t> amar Elohim lo </a:t>
            </a:r>
            <a:r>
              <a:rPr lang="es-MX" sz="2400" b="1" dirty="0" err="1"/>
              <a:t>tojelú</a:t>
            </a:r>
            <a:r>
              <a:rPr lang="es-MX" sz="2400" b="1" dirty="0"/>
              <a:t> </a:t>
            </a:r>
            <a:r>
              <a:rPr lang="es-MX" sz="2400" b="1" dirty="0" err="1"/>
              <a:t>mimenu</a:t>
            </a:r>
            <a:r>
              <a:rPr lang="es-MX" sz="2400" b="1" dirty="0"/>
              <a:t> veló </a:t>
            </a:r>
            <a:r>
              <a:rPr lang="es-MX" sz="2400" b="1" dirty="0" err="1"/>
              <a:t>tige'ú</a:t>
            </a:r>
            <a:r>
              <a:rPr lang="es-MX" sz="2400" b="1" dirty="0"/>
              <a:t> </a:t>
            </a:r>
            <a:r>
              <a:rPr lang="es-MX" sz="2400" b="1" dirty="0" err="1"/>
              <a:t>bo</a:t>
            </a:r>
            <a:r>
              <a:rPr lang="es-MX" sz="2400" b="1" dirty="0"/>
              <a:t> </a:t>
            </a:r>
            <a:r>
              <a:rPr lang="es-MX" sz="2400" b="1" dirty="0" err="1"/>
              <a:t>pen</a:t>
            </a:r>
            <a:r>
              <a:rPr lang="es-MX" sz="2400" b="1" dirty="0"/>
              <a:t> </a:t>
            </a:r>
            <a:r>
              <a:rPr lang="es-MX" sz="2400" b="1" dirty="0" err="1"/>
              <a:t>temutún</a:t>
            </a:r>
            <a:r>
              <a:rPr lang="es-MX" sz="2400" b="1" dirty="0"/>
              <a:t>. </a:t>
            </a:r>
            <a:r>
              <a:rPr lang="es-MX" sz="2400" dirty="0"/>
              <a:t>(</a:t>
            </a:r>
            <a:r>
              <a:rPr lang="es-MX" sz="2400" dirty="0" err="1"/>
              <a:t>Gen.</a:t>
            </a:r>
            <a:r>
              <a:rPr lang="es-MX" sz="2400" dirty="0"/>
              <a:t> 3:3)</a:t>
            </a:r>
            <a:endParaRPr lang="en-US" sz="2400" dirty="0"/>
          </a:p>
          <a:p>
            <a:r>
              <a:rPr lang="es-CO" sz="2400" dirty="0"/>
              <a:t>La Gemará establece que hay tiempos cuando agregar es quitar y entonces se refiere a este </a:t>
            </a:r>
            <a:r>
              <a:rPr lang="es-CO" sz="2400" dirty="0" err="1"/>
              <a:t>Pasuk</a:t>
            </a:r>
            <a:r>
              <a:rPr lang="es-CO" sz="2400" dirty="0"/>
              <a:t> como un ejemplo (</a:t>
            </a:r>
            <a:r>
              <a:rPr lang="es-CO" sz="2400" dirty="0" err="1"/>
              <a:t>Sanhedrín</a:t>
            </a:r>
            <a:r>
              <a:rPr lang="es-CO" sz="2400" dirty="0"/>
              <a:t> 29a</a:t>
            </a:r>
            <a:r>
              <a:rPr lang="es-CO" sz="2400" dirty="0" smtClean="0"/>
              <a:t>)</a:t>
            </a:r>
            <a:r>
              <a:rPr lang="es-ES" sz="2800" dirty="0" smtClean="0"/>
              <a:t/>
            </a:r>
            <a:br>
              <a:rPr lang="es-ES" sz="2800" dirty="0" smtClean="0"/>
            </a:b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 name="Title 1"/>
          <p:cNvSpPr>
            <a:spLocks noGrp="1"/>
          </p:cNvSpPr>
          <p:nvPr>
            <p:ph type="title"/>
          </p:nvPr>
        </p:nvSpPr>
        <p:spPr/>
        <p:txBody>
          <a:bodyPr>
            <a:normAutofit/>
          </a:bodyPr>
          <a:lstStyle/>
          <a:p>
            <a:pPr fontAlgn="auto">
              <a:spcAft>
                <a:spcPts val="0"/>
              </a:spcAft>
              <a:defRPr/>
            </a:pPr>
            <a:r>
              <a:rPr lang="es-CO" dirty="0" smtClean="0"/>
              <a:t>BERESHIT - </a:t>
            </a:r>
            <a:r>
              <a:rPr lang="he-IL" dirty="0" smtClean="0"/>
              <a:t>בְּרֵאשִׁית </a:t>
            </a:r>
            <a:endParaRPr lang="en-US" dirty="0"/>
          </a:p>
        </p:txBody>
      </p:sp>
      <p:sp>
        <p:nvSpPr>
          <p:cNvPr id="3" name="Content Placeholder 2"/>
          <p:cNvSpPr>
            <a:spLocks noGrp="1"/>
          </p:cNvSpPr>
          <p:nvPr>
            <p:ph idx="1"/>
          </p:nvPr>
        </p:nvSpPr>
        <p:spPr>
          <a:xfrm>
            <a:off x="457200" y="1600200"/>
            <a:ext cx="8229600" cy="5257800"/>
          </a:xfrm>
        </p:spPr>
        <p:txBody>
          <a:bodyPr>
            <a:normAutofit/>
          </a:bodyPr>
          <a:lstStyle/>
          <a:p>
            <a:r>
              <a:rPr lang="es-CO" sz="2400" dirty="0"/>
              <a:t>Hashem solo había prohibido a la pareja comer del ‘’</a:t>
            </a:r>
            <a:r>
              <a:rPr lang="es-CO" sz="2400" dirty="0" err="1"/>
              <a:t>ets</a:t>
            </a:r>
            <a:r>
              <a:rPr lang="es-CO" sz="2400" dirty="0"/>
              <a:t> </a:t>
            </a:r>
            <a:r>
              <a:rPr lang="es-CO" sz="2400" dirty="0" err="1"/>
              <a:t>hada’at</a:t>
            </a:r>
            <a:r>
              <a:rPr lang="es-CO" sz="2400" dirty="0"/>
              <a:t>’’ –árbol del Conocimiento- El </a:t>
            </a:r>
            <a:r>
              <a:rPr lang="es-CO" sz="2400" dirty="0" err="1"/>
              <a:t>Minjat</a:t>
            </a:r>
            <a:r>
              <a:rPr lang="es-CO" sz="2400" dirty="0"/>
              <a:t> </a:t>
            </a:r>
            <a:r>
              <a:rPr lang="es-CO" sz="2400" dirty="0" err="1"/>
              <a:t>Jinut</a:t>
            </a:r>
            <a:r>
              <a:rPr lang="es-CO" sz="2400" dirty="0"/>
              <a:t>  (Yosef Babad ("</a:t>
            </a:r>
            <a:r>
              <a:rPr lang="es-CO" sz="2400" dirty="0" err="1"/>
              <a:t>Rabbeinu</a:t>
            </a:r>
            <a:r>
              <a:rPr lang="es-CO" sz="2400" dirty="0"/>
              <a:t> Yosef"; 1800–1874), entiende que Adam escuchó la prohibición de Hashem pero solo como una medida adicional de precaución y le dijo a </a:t>
            </a:r>
            <a:r>
              <a:rPr lang="es-CO" sz="2400" dirty="0" err="1"/>
              <a:t>Javá</a:t>
            </a:r>
            <a:r>
              <a:rPr lang="es-CO" sz="2400" dirty="0"/>
              <a:t> que estaba prohibido aun con solo tocarlo bajo pena de muerte. Cuando </a:t>
            </a:r>
            <a:r>
              <a:rPr lang="es-CO" sz="2400" dirty="0" err="1"/>
              <a:t>Javá</a:t>
            </a:r>
            <a:r>
              <a:rPr lang="es-CO" sz="2400" dirty="0"/>
              <a:t> le replicó esto a la serpiente, esta la empujó hacia el árbol.</a:t>
            </a:r>
            <a:endParaRPr lang="en-US" sz="2400" dirty="0"/>
          </a:p>
          <a:p>
            <a:r>
              <a:rPr lang="es-CO" sz="2400" dirty="0"/>
              <a:t>Entonces la serpiente persuadió a </a:t>
            </a:r>
            <a:r>
              <a:rPr lang="es-CO" sz="2400" dirty="0" err="1"/>
              <a:t>Javá</a:t>
            </a:r>
            <a:r>
              <a:rPr lang="es-CO" sz="2400" dirty="0"/>
              <a:t> que </a:t>
            </a:r>
            <a:r>
              <a:rPr lang="es-CO" sz="2400" dirty="0" smtClean="0"/>
              <a:t>así </a:t>
            </a:r>
            <a:r>
              <a:rPr lang="es-CO" sz="2400" dirty="0"/>
              <a:t>como se había dado cuenta que no había muerto por haber tocado el árbol, de la misma manera ella no iba a morir por comerlo. Este concepto adicional fue lo que llevó al trágico final</a:t>
            </a:r>
            <a:r>
              <a:rPr lang="es-CO" sz="2400" dirty="0" smtClean="0"/>
              <a:t>.</a:t>
            </a:r>
            <a:r>
              <a:rPr lang="es-ES" sz="2800" dirty="0" smtClean="0"/>
              <a:t/>
            </a:r>
            <a:br>
              <a:rPr lang="es-ES" sz="2800" dirty="0" smtClean="0"/>
            </a:b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 name="Title 1"/>
          <p:cNvSpPr>
            <a:spLocks noGrp="1"/>
          </p:cNvSpPr>
          <p:nvPr>
            <p:ph type="title"/>
          </p:nvPr>
        </p:nvSpPr>
        <p:spPr/>
        <p:txBody>
          <a:bodyPr>
            <a:normAutofit/>
          </a:bodyPr>
          <a:lstStyle/>
          <a:p>
            <a:pPr fontAlgn="auto">
              <a:spcAft>
                <a:spcPts val="0"/>
              </a:spcAft>
              <a:defRPr/>
            </a:pPr>
            <a:r>
              <a:rPr lang="es-CO" dirty="0" smtClean="0"/>
              <a:t>BERESHIT - </a:t>
            </a:r>
            <a:r>
              <a:rPr lang="he-IL" dirty="0" smtClean="0"/>
              <a:t>בְּרֵאשִׁית </a:t>
            </a:r>
            <a:endParaRPr lang="en-US" dirty="0"/>
          </a:p>
        </p:txBody>
      </p:sp>
      <p:sp>
        <p:nvSpPr>
          <p:cNvPr id="3" name="Content Placeholder 2"/>
          <p:cNvSpPr>
            <a:spLocks noGrp="1"/>
          </p:cNvSpPr>
          <p:nvPr>
            <p:ph idx="1"/>
          </p:nvPr>
        </p:nvSpPr>
        <p:spPr>
          <a:xfrm>
            <a:off x="457200" y="1600200"/>
            <a:ext cx="8229600" cy="5257800"/>
          </a:xfrm>
        </p:spPr>
        <p:txBody>
          <a:bodyPr>
            <a:normAutofit/>
          </a:bodyPr>
          <a:lstStyle/>
          <a:p>
            <a:r>
              <a:rPr lang="es-CO" sz="2400" dirty="0"/>
              <a:t>L</a:t>
            </a:r>
            <a:r>
              <a:rPr lang="es-CO" sz="2400" dirty="0" smtClean="0"/>
              <a:t>a </a:t>
            </a:r>
            <a:r>
              <a:rPr lang="es-CO" sz="2400" dirty="0"/>
              <a:t>Gemará parece implicar con lo anterior que Adam erró al agregar una prohibición </a:t>
            </a:r>
            <a:r>
              <a:rPr lang="es-CO" sz="2400" dirty="0" smtClean="0"/>
              <a:t>protectora. </a:t>
            </a:r>
            <a:r>
              <a:rPr lang="es-CO" sz="2400" dirty="0"/>
              <a:t>Sin embargo, la Gemará explícitamente explica que uno cumple una mitzvá de </a:t>
            </a:r>
            <a:r>
              <a:rPr lang="es-CO" sz="2400" b="1" u="sng" dirty="0" err="1"/>
              <a:t>us</a:t>
            </a:r>
            <a:r>
              <a:rPr lang="es-CO" sz="2400" b="1" i="1" u="sng" dirty="0" err="1"/>
              <a:t>hm</a:t>
            </a:r>
            <a:r>
              <a:rPr lang="es-CO" sz="2400" b="1" i="1" dirty="0" err="1"/>
              <a:t>artem</a:t>
            </a:r>
            <a:r>
              <a:rPr lang="es-CO" sz="2400" b="1" i="1" dirty="0"/>
              <a:t> et </a:t>
            </a:r>
            <a:r>
              <a:rPr lang="es-CO" sz="2400" b="1" i="1" dirty="0" err="1"/>
              <a:t>mishmarti</a:t>
            </a:r>
            <a:r>
              <a:rPr lang="es-CO" sz="2400" b="1" i="1" dirty="0"/>
              <a:t> </a:t>
            </a:r>
            <a:r>
              <a:rPr lang="es-CO" sz="2400" dirty="0"/>
              <a:t>(Tu debes guardar Mis preceptos –</a:t>
            </a:r>
            <a:r>
              <a:rPr lang="es-CO" sz="2400" dirty="0" err="1"/>
              <a:t>Vayikrá</a:t>
            </a:r>
            <a:r>
              <a:rPr lang="es-CO" sz="2400" dirty="0"/>
              <a:t> 18:30) si uno agrega una prohibición </a:t>
            </a:r>
            <a:r>
              <a:rPr lang="es-CO" sz="2400" dirty="0" smtClean="0"/>
              <a:t>protectora </a:t>
            </a:r>
            <a:r>
              <a:rPr lang="es-CO" sz="2400" dirty="0"/>
              <a:t>(</a:t>
            </a:r>
            <a:r>
              <a:rPr lang="es-CO" sz="2400" dirty="0" err="1"/>
              <a:t>Yevamot</a:t>
            </a:r>
            <a:r>
              <a:rPr lang="es-CO" sz="2400" dirty="0"/>
              <a:t> 21a).</a:t>
            </a:r>
            <a:endParaRPr lang="en-US" sz="2400" dirty="0"/>
          </a:p>
          <a:p>
            <a:r>
              <a:rPr lang="es-CO" sz="2400" dirty="0"/>
              <a:t>De hecho, nos encontramos con una serie de preceptos Rabínicos que son de la misma naturaleza y que nos previenen de transgredir las mitzvot. Cómo podemos entenderlo</a:t>
            </a:r>
            <a:r>
              <a:rPr lang="es-CO" sz="2400" dirty="0" smtClean="0"/>
              <a:t>?</a:t>
            </a:r>
            <a:r>
              <a:rPr lang="es-ES" sz="2800" dirty="0" smtClean="0"/>
              <a:t/>
            </a:r>
            <a:br>
              <a:rPr lang="es-ES" sz="2800" dirty="0" smtClean="0"/>
            </a:b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 name="Title 1"/>
          <p:cNvSpPr>
            <a:spLocks noGrp="1"/>
          </p:cNvSpPr>
          <p:nvPr>
            <p:ph type="title"/>
          </p:nvPr>
        </p:nvSpPr>
        <p:spPr/>
        <p:txBody>
          <a:bodyPr>
            <a:normAutofit/>
          </a:bodyPr>
          <a:lstStyle/>
          <a:p>
            <a:pPr fontAlgn="auto">
              <a:spcAft>
                <a:spcPts val="0"/>
              </a:spcAft>
              <a:defRPr/>
            </a:pPr>
            <a:r>
              <a:rPr lang="es-CO" dirty="0" smtClean="0"/>
              <a:t>BERESHIT - </a:t>
            </a:r>
            <a:r>
              <a:rPr lang="he-IL" dirty="0" smtClean="0"/>
              <a:t>בְּרֵאשִׁית </a:t>
            </a:r>
            <a:endParaRPr lang="en-US" dirty="0"/>
          </a:p>
        </p:txBody>
      </p:sp>
      <p:sp>
        <p:nvSpPr>
          <p:cNvPr id="3" name="Content Placeholder 2"/>
          <p:cNvSpPr>
            <a:spLocks noGrp="1"/>
          </p:cNvSpPr>
          <p:nvPr>
            <p:ph idx="1"/>
          </p:nvPr>
        </p:nvSpPr>
        <p:spPr>
          <a:xfrm>
            <a:off x="457200" y="1600200"/>
            <a:ext cx="8229600" cy="5257800"/>
          </a:xfrm>
        </p:spPr>
        <p:txBody>
          <a:bodyPr>
            <a:normAutofit/>
          </a:bodyPr>
          <a:lstStyle/>
          <a:p>
            <a:r>
              <a:rPr lang="es-CO" sz="2400" dirty="0"/>
              <a:t>El </a:t>
            </a:r>
            <a:r>
              <a:rPr lang="es-CO" sz="2400" dirty="0" err="1"/>
              <a:t>Rambam</a:t>
            </a:r>
            <a:r>
              <a:rPr lang="es-CO" sz="2400" dirty="0"/>
              <a:t> (</a:t>
            </a:r>
            <a:r>
              <a:rPr lang="es-CO" sz="2400" dirty="0" err="1"/>
              <a:t>Mamrim</a:t>
            </a:r>
            <a:r>
              <a:rPr lang="es-CO" sz="2400" dirty="0"/>
              <a:t> 2:9) enfatiza que </a:t>
            </a:r>
            <a:r>
              <a:rPr lang="es-CO" sz="2400" dirty="0" smtClean="0"/>
              <a:t>si </a:t>
            </a:r>
            <a:r>
              <a:rPr lang="es-CO" sz="2400" dirty="0"/>
              <a:t>los Rabinos declaran una prohibición </a:t>
            </a:r>
            <a:r>
              <a:rPr lang="es-CO" sz="2400" dirty="0" smtClean="0"/>
              <a:t>protectora </a:t>
            </a:r>
            <a:r>
              <a:rPr lang="es-CO" sz="2400" dirty="0"/>
              <a:t>y si explican a la gente que la prohibición es de fuentes rabínicas, entonces esto es permitido. Sin embargo, si los Rabinos llevan a la gente a creer que la Torá es quien prohíbe lo que ellos proclamaron, entonces ellos han transgredido un mandamiento de </a:t>
            </a:r>
            <a:r>
              <a:rPr lang="es-CO" sz="2400" b="1" dirty="0" err="1"/>
              <a:t>bal</a:t>
            </a:r>
            <a:r>
              <a:rPr lang="es-CO" sz="2400" b="1" dirty="0"/>
              <a:t> </a:t>
            </a:r>
            <a:r>
              <a:rPr lang="es-CO" sz="2400" b="1" dirty="0" err="1"/>
              <a:t>tosif</a:t>
            </a:r>
            <a:r>
              <a:rPr lang="es-CO" sz="2400" b="1" dirty="0"/>
              <a:t> </a:t>
            </a:r>
            <a:r>
              <a:rPr lang="es-CO" sz="2400" dirty="0"/>
              <a:t>(</a:t>
            </a:r>
            <a:r>
              <a:rPr lang="es-CO" sz="2400" b="1" dirty="0" err="1"/>
              <a:t>bal</a:t>
            </a:r>
            <a:r>
              <a:rPr lang="es-CO" sz="2400" b="1" dirty="0"/>
              <a:t> </a:t>
            </a:r>
            <a:r>
              <a:rPr lang="es-CO" sz="2400" b="1" dirty="0" err="1"/>
              <a:t>tosif</a:t>
            </a:r>
            <a:r>
              <a:rPr lang="es-CO" sz="2400" b="1" dirty="0"/>
              <a:t> </a:t>
            </a:r>
            <a:r>
              <a:rPr lang="es-CO" sz="2400" dirty="0"/>
              <a:t>–no agregar – </a:t>
            </a:r>
            <a:r>
              <a:rPr lang="es-CO" sz="2400" b="1" dirty="0" err="1"/>
              <a:t>bal</a:t>
            </a:r>
            <a:r>
              <a:rPr lang="es-CO" sz="2400" b="1" dirty="0"/>
              <a:t> </a:t>
            </a:r>
            <a:r>
              <a:rPr lang="es-CO" sz="2400" b="1" dirty="0" err="1"/>
              <a:t>tigrá</a:t>
            </a:r>
            <a:r>
              <a:rPr lang="es-CO" sz="2400" b="1" dirty="0"/>
              <a:t> </a:t>
            </a:r>
            <a:r>
              <a:rPr lang="es-CO" sz="2400" dirty="0"/>
              <a:t>–no disminuir)</a:t>
            </a:r>
            <a:endParaRPr lang="en-US" sz="2400" dirty="0"/>
          </a:p>
          <a:p>
            <a:r>
              <a:rPr lang="es-CO" sz="2400" dirty="0"/>
              <a:t>De ahí la importancia de informar a la gente sobre las fuentes que se tienen, porque Adam no informó a </a:t>
            </a:r>
            <a:r>
              <a:rPr lang="es-CO" sz="2400" dirty="0" err="1"/>
              <a:t>Javá</a:t>
            </a:r>
            <a:r>
              <a:rPr lang="es-CO" sz="2400" dirty="0"/>
              <a:t> que el era por sí mismo quien le estaba instruyendo de ni siquiera tocar el árbol. Ella fue conducida a creer que Hashem era quien había dado la orden para prohibir dicho acto. </a:t>
            </a:r>
            <a:r>
              <a:rPr lang="es-ES" sz="2800" dirty="0" smtClean="0"/>
              <a:t/>
            </a:r>
            <a:br>
              <a:rPr lang="es-ES" sz="2800" dirty="0" smtClean="0"/>
            </a:b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 name="Title 1"/>
          <p:cNvSpPr>
            <a:spLocks noGrp="1"/>
          </p:cNvSpPr>
          <p:nvPr>
            <p:ph type="title"/>
          </p:nvPr>
        </p:nvSpPr>
        <p:spPr/>
        <p:txBody>
          <a:bodyPr>
            <a:normAutofit/>
          </a:bodyPr>
          <a:lstStyle/>
          <a:p>
            <a:pPr fontAlgn="auto">
              <a:spcAft>
                <a:spcPts val="0"/>
              </a:spcAft>
              <a:defRPr/>
            </a:pPr>
            <a:r>
              <a:rPr lang="es-CO" dirty="0" smtClean="0"/>
              <a:t>BERESHIT - </a:t>
            </a:r>
            <a:r>
              <a:rPr lang="he-IL" dirty="0" smtClean="0"/>
              <a:t>בְּרֵאשִׁית </a:t>
            </a:r>
            <a:endParaRPr lang="en-US" dirty="0"/>
          </a:p>
        </p:txBody>
      </p:sp>
      <p:sp>
        <p:nvSpPr>
          <p:cNvPr id="3" name="Content Placeholder 2"/>
          <p:cNvSpPr>
            <a:spLocks noGrp="1"/>
          </p:cNvSpPr>
          <p:nvPr>
            <p:ph idx="1"/>
          </p:nvPr>
        </p:nvSpPr>
        <p:spPr>
          <a:xfrm>
            <a:off x="457200" y="1600200"/>
            <a:ext cx="8229600" cy="5257800"/>
          </a:xfrm>
        </p:spPr>
        <p:txBody>
          <a:bodyPr>
            <a:normAutofit fontScale="92500"/>
          </a:bodyPr>
          <a:lstStyle/>
          <a:p>
            <a:r>
              <a:rPr lang="es-CO" sz="2400" dirty="0"/>
              <a:t>LOS DIAS DE ADAM</a:t>
            </a:r>
            <a:endParaRPr lang="en-US" sz="2400" dirty="0"/>
          </a:p>
          <a:p>
            <a:r>
              <a:rPr lang="es-MX" sz="2400" dirty="0"/>
              <a:t>Y fueron todos los días que Adán vivió, novecientos treinta años; y murió. </a:t>
            </a:r>
            <a:endParaRPr lang="en-US" sz="2400" dirty="0"/>
          </a:p>
          <a:p>
            <a:r>
              <a:rPr lang="en-US" sz="2400" b="1" dirty="0" err="1"/>
              <a:t>Vayihyú</a:t>
            </a:r>
            <a:r>
              <a:rPr lang="en-US" sz="2400" b="1" dirty="0"/>
              <a:t> </a:t>
            </a:r>
            <a:r>
              <a:rPr lang="en-US" sz="2400" b="1" dirty="0" err="1"/>
              <a:t>kol-yemey</a:t>
            </a:r>
            <a:r>
              <a:rPr lang="en-US" sz="2400" b="1" dirty="0"/>
              <a:t> Adam asher-jay </a:t>
            </a:r>
            <a:r>
              <a:rPr lang="en-US" sz="2400" b="1" dirty="0" err="1"/>
              <a:t>tsha</a:t>
            </a:r>
            <a:r>
              <a:rPr lang="en-US" sz="2400" b="1" dirty="0"/>
              <a:t> </a:t>
            </a:r>
            <a:r>
              <a:rPr lang="en-US" sz="2400" b="1" dirty="0" err="1"/>
              <a:t>me'ot</a:t>
            </a:r>
            <a:r>
              <a:rPr lang="en-US" sz="2400" b="1" dirty="0"/>
              <a:t> </a:t>
            </a:r>
            <a:r>
              <a:rPr lang="en-US" sz="2400" b="1" dirty="0" err="1"/>
              <a:t>shanáh</a:t>
            </a:r>
            <a:r>
              <a:rPr lang="en-US" sz="2400" b="1" dirty="0"/>
              <a:t> </a:t>
            </a:r>
            <a:r>
              <a:rPr lang="en-US" sz="2400" b="1" dirty="0" err="1"/>
              <a:t>ushloshim</a:t>
            </a:r>
            <a:r>
              <a:rPr lang="en-US" sz="2400" b="1" dirty="0"/>
              <a:t> </a:t>
            </a:r>
            <a:r>
              <a:rPr lang="en-US" sz="2400" b="1" dirty="0" err="1"/>
              <a:t>shanáh</a:t>
            </a:r>
            <a:r>
              <a:rPr lang="en-US" sz="2400" b="1" dirty="0"/>
              <a:t> </a:t>
            </a:r>
            <a:r>
              <a:rPr lang="en-US" sz="2400" b="1" dirty="0" err="1"/>
              <a:t>vayamot</a:t>
            </a:r>
            <a:r>
              <a:rPr lang="en-US" sz="2400" b="1" dirty="0"/>
              <a:t>. </a:t>
            </a:r>
            <a:r>
              <a:rPr lang="es-CO" sz="2400" dirty="0"/>
              <a:t>(</a:t>
            </a:r>
            <a:r>
              <a:rPr lang="es-CO" sz="2400" dirty="0" err="1"/>
              <a:t>Gen.</a:t>
            </a:r>
            <a:r>
              <a:rPr lang="es-CO" sz="2400" dirty="0"/>
              <a:t> 5:5)</a:t>
            </a:r>
            <a:endParaRPr lang="en-US" sz="2400" dirty="0"/>
          </a:p>
          <a:p>
            <a:r>
              <a:rPr lang="es-CO" sz="2400" dirty="0"/>
              <a:t> El </a:t>
            </a:r>
            <a:r>
              <a:rPr lang="es-CO" sz="2400" dirty="0" err="1"/>
              <a:t>Pasuk</a:t>
            </a:r>
            <a:r>
              <a:rPr lang="es-CO" sz="2400" dirty="0"/>
              <a:t> menciona ‘’Adam Vivió’’. El </a:t>
            </a:r>
            <a:r>
              <a:rPr lang="es-CO" sz="2400" dirty="0" err="1"/>
              <a:t>Midrash</a:t>
            </a:r>
            <a:r>
              <a:rPr lang="es-CO" sz="2400" dirty="0"/>
              <a:t> en </a:t>
            </a:r>
            <a:r>
              <a:rPr lang="es-CO" sz="2400" dirty="0" err="1"/>
              <a:t>Bamidbar</a:t>
            </a:r>
            <a:r>
              <a:rPr lang="es-CO" sz="2400" dirty="0"/>
              <a:t> </a:t>
            </a:r>
            <a:r>
              <a:rPr lang="es-CO" sz="2400" dirty="0" err="1"/>
              <a:t>Rabá</a:t>
            </a:r>
            <a:r>
              <a:rPr lang="es-CO" sz="2400" dirty="0"/>
              <a:t> 14:12, revela que </a:t>
            </a:r>
            <a:r>
              <a:rPr lang="es-CO" sz="2400" dirty="0" smtClean="0"/>
              <a:t>después </a:t>
            </a:r>
            <a:r>
              <a:rPr lang="es-CO" sz="2400" dirty="0"/>
              <a:t>de que Adam después del pecado fue originalmente destinado a vivir 1000 años. Sin embargo, el le concedió al rey David 70 años de su vida y por ello solo vivió 930 años. Es muy posible que la Torá esté aludiendo a este hecho. El tiempo de vida destinado a Adam para vivir en esta tierra fue mas largo que el que se registra en la Torá. Los años mencionados aquí son realmente los años que Adam vivió en este mundo</a:t>
            </a:r>
            <a:r>
              <a:rPr lang="es-CO" sz="2400" dirty="0" smtClean="0"/>
              <a:t>.</a:t>
            </a:r>
            <a:r>
              <a:rPr lang="es-ES" sz="2800" dirty="0" smtClean="0"/>
              <a:t/>
            </a:r>
            <a:br>
              <a:rPr lang="es-ES" sz="2800" dirty="0" smtClean="0"/>
            </a:b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 name="Title 1"/>
          <p:cNvSpPr>
            <a:spLocks noGrp="1"/>
          </p:cNvSpPr>
          <p:nvPr>
            <p:ph type="title"/>
          </p:nvPr>
        </p:nvSpPr>
        <p:spPr/>
        <p:txBody>
          <a:bodyPr>
            <a:normAutofit/>
          </a:bodyPr>
          <a:lstStyle/>
          <a:p>
            <a:pPr fontAlgn="auto">
              <a:spcAft>
                <a:spcPts val="0"/>
              </a:spcAft>
              <a:defRPr/>
            </a:pPr>
            <a:r>
              <a:rPr lang="es-CO" dirty="0" smtClean="0"/>
              <a:t>BERESHIT - </a:t>
            </a:r>
            <a:r>
              <a:rPr lang="he-IL" dirty="0" smtClean="0"/>
              <a:t>בְּרֵאשִׁית </a:t>
            </a:r>
            <a:endParaRPr lang="en-US" dirty="0"/>
          </a:p>
        </p:txBody>
      </p:sp>
      <p:sp>
        <p:nvSpPr>
          <p:cNvPr id="3" name="Content Placeholder 2"/>
          <p:cNvSpPr>
            <a:spLocks noGrp="1"/>
          </p:cNvSpPr>
          <p:nvPr>
            <p:ph idx="1"/>
          </p:nvPr>
        </p:nvSpPr>
        <p:spPr>
          <a:xfrm>
            <a:off x="457200" y="1600200"/>
            <a:ext cx="8229600" cy="5257800"/>
          </a:xfrm>
        </p:spPr>
        <p:txBody>
          <a:bodyPr>
            <a:normAutofit/>
          </a:bodyPr>
          <a:lstStyle/>
          <a:p>
            <a:r>
              <a:rPr lang="es-CO" sz="2400" dirty="0"/>
              <a:t>Esta frase también es mencionada con relación a Abraham (Bereshit 25:7). El </a:t>
            </a:r>
            <a:r>
              <a:rPr lang="es-CO" sz="2400" dirty="0" err="1"/>
              <a:t>Midrash</a:t>
            </a:r>
            <a:r>
              <a:rPr lang="es-CO" sz="2400" dirty="0"/>
              <a:t> Bereshit </a:t>
            </a:r>
            <a:r>
              <a:rPr lang="es-CO" sz="2400" dirty="0" err="1"/>
              <a:t>Rabá</a:t>
            </a:r>
            <a:r>
              <a:rPr lang="es-CO" sz="2400" dirty="0"/>
              <a:t> 63:12) establece que Abraham estaba destinado a vivir 180 años; Hashem le acortó su tiempo de vida en 5 años para que de esa manera no sufriera por la angustia causada por su nieto Esav al desviarse del camino que él le había señalado. Por eso Abraham solo vivió 175 años.</a:t>
            </a:r>
            <a:endParaRPr lang="en-US" sz="2400" dirty="0"/>
          </a:p>
          <a:p>
            <a:r>
              <a:rPr lang="es-CO" sz="2400" dirty="0"/>
              <a:t>El </a:t>
            </a:r>
            <a:r>
              <a:rPr lang="es-CO" sz="2400" dirty="0" err="1"/>
              <a:t>Midrah</a:t>
            </a:r>
            <a:r>
              <a:rPr lang="es-CO" sz="2400" dirty="0"/>
              <a:t> (</a:t>
            </a:r>
            <a:r>
              <a:rPr lang="es-CO" sz="2400" dirty="0" smtClean="0"/>
              <a:t>Bereshit </a:t>
            </a:r>
            <a:r>
              <a:rPr lang="es-CO" sz="2400" dirty="0" err="1"/>
              <a:t>Rabá</a:t>
            </a:r>
            <a:r>
              <a:rPr lang="es-CO" sz="2400" dirty="0"/>
              <a:t> 14:7) nos dice que Adam y </a:t>
            </a:r>
            <a:r>
              <a:rPr lang="es-CO" sz="2400" dirty="0" err="1"/>
              <a:t>Javá</a:t>
            </a:r>
            <a:r>
              <a:rPr lang="es-CO" sz="2400" dirty="0"/>
              <a:t> fueron creados personas maduras. Ellos tenían el desarrollo mental y físico de una persona de 20 años de </a:t>
            </a:r>
            <a:r>
              <a:rPr lang="es-CO" sz="2400" dirty="0" smtClean="0"/>
              <a:t>edad.</a:t>
            </a:r>
            <a:endParaRPr lang="en-US" sz="2400" dirty="0" smtClean="0"/>
          </a:p>
          <a:p>
            <a:pPr>
              <a:buNone/>
            </a:pPr>
            <a:r>
              <a:rPr lang="es-ES" sz="2800" dirty="0" smtClean="0"/>
              <a:t/>
            </a:r>
            <a:br>
              <a:rPr lang="es-ES" sz="2800" dirty="0" smtClean="0"/>
            </a:b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 name="Title 1"/>
          <p:cNvSpPr>
            <a:spLocks noGrp="1"/>
          </p:cNvSpPr>
          <p:nvPr>
            <p:ph type="title"/>
          </p:nvPr>
        </p:nvSpPr>
        <p:spPr/>
        <p:txBody>
          <a:bodyPr>
            <a:normAutofit/>
          </a:bodyPr>
          <a:lstStyle/>
          <a:p>
            <a:pPr fontAlgn="auto">
              <a:spcAft>
                <a:spcPts val="0"/>
              </a:spcAft>
              <a:defRPr/>
            </a:pPr>
            <a:r>
              <a:rPr lang="es-CO" dirty="0" smtClean="0"/>
              <a:t>BERESHIT - </a:t>
            </a:r>
            <a:r>
              <a:rPr lang="he-IL" dirty="0" smtClean="0"/>
              <a:t>בְּרֵאשִׁית </a:t>
            </a:r>
            <a:endParaRPr lang="en-US" dirty="0"/>
          </a:p>
        </p:txBody>
      </p:sp>
      <p:sp>
        <p:nvSpPr>
          <p:cNvPr id="3" name="Content Placeholder 2"/>
          <p:cNvSpPr>
            <a:spLocks noGrp="1"/>
          </p:cNvSpPr>
          <p:nvPr>
            <p:ph idx="1"/>
          </p:nvPr>
        </p:nvSpPr>
        <p:spPr>
          <a:xfrm>
            <a:off x="457200" y="1600200"/>
            <a:ext cx="8229600" cy="5257800"/>
          </a:xfrm>
        </p:spPr>
        <p:txBody>
          <a:bodyPr>
            <a:normAutofit lnSpcReduction="10000"/>
          </a:bodyPr>
          <a:lstStyle/>
          <a:p>
            <a:r>
              <a:rPr lang="es-CO" sz="2800" dirty="0"/>
              <a:t>La Gemará nos dice que de acuerdo a la </a:t>
            </a:r>
            <a:r>
              <a:rPr lang="es-CO" sz="2800" dirty="0" err="1"/>
              <a:t>halajá</a:t>
            </a:r>
            <a:r>
              <a:rPr lang="es-CO" sz="2800" dirty="0"/>
              <a:t>, cuando una persona Gentil se convierte es considerado como si justamente acabara de nacer (Yevamot 97b). </a:t>
            </a:r>
            <a:endParaRPr lang="es-CO" sz="2800" dirty="0" smtClean="0"/>
          </a:p>
          <a:p>
            <a:r>
              <a:rPr lang="es-CO" sz="2800" dirty="0" smtClean="0"/>
              <a:t>En </a:t>
            </a:r>
            <a:r>
              <a:rPr lang="es-CO" sz="2800" dirty="0"/>
              <a:t>consonancia con esto, uno debe contar los años de vida de Abraham desde el momento en que el aceptó a Hashem como Creador del Universo. La Torá, no obstante, cuenta los años de su vida física. Para enfatizar este hecho, la Torá agrega las palabras: ‘’el vivió’’. </a:t>
            </a:r>
            <a:endParaRPr lang="en-US" sz="2800" dirty="0"/>
          </a:p>
          <a:p>
            <a:pPr>
              <a:buNone/>
            </a:pPr>
            <a:r>
              <a:rPr lang="es-ES" sz="2800" dirty="0" smtClean="0"/>
              <a:t/>
            </a:r>
            <a:br>
              <a:rPr lang="es-ES" sz="2800" dirty="0" smtClean="0"/>
            </a:b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 name="Title 1"/>
          <p:cNvSpPr>
            <a:spLocks noGrp="1"/>
          </p:cNvSpPr>
          <p:nvPr>
            <p:ph type="title"/>
          </p:nvPr>
        </p:nvSpPr>
        <p:spPr/>
        <p:txBody>
          <a:bodyPr>
            <a:normAutofit/>
          </a:bodyPr>
          <a:lstStyle/>
          <a:p>
            <a:pPr fontAlgn="auto">
              <a:spcAft>
                <a:spcPts val="0"/>
              </a:spcAft>
              <a:defRPr/>
            </a:pPr>
            <a:r>
              <a:rPr lang="es-CO" dirty="0" smtClean="0"/>
              <a:t>BERESHIT - </a:t>
            </a:r>
            <a:r>
              <a:rPr lang="he-IL" dirty="0" smtClean="0"/>
              <a:t>בְּרֵאשִׁית </a:t>
            </a:r>
            <a:endParaRPr lang="en-US" dirty="0"/>
          </a:p>
        </p:txBody>
      </p:sp>
      <p:sp>
        <p:nvSpPr>
          <p:cNvPr id="3" name="Content Placeholder 2"/>
          <p:cNvSpPr>
            <a:spLocks noGrp="1"/>
          </p:cNvSpPr>
          <p:nvPr>
            <p:ph idx="1"/>
          </p:nvPr>
        </p:nvSpPr>
        <p:spPr>
          <a:xfrm>
            <a:off x="457200" y="1600200"/>
            <a:ext cx="8229600" cy="5257800"/>
          </a:xfrm>
        </p:spPr>
        <p:txBody>
          <a:bodyPr>
            <a:normAutofit fontScale="85000" lnSpcReduction="20000"/>
          </a:bodyPr>
          <a:lstStyle/>
          <a:p>
            <a:r>
              <a:rPr lang="es-CO" sz="2800" dirty="0" smtClean="0"/>
              <a:t>El verso dice que los años de Adam vinieron a ser 970.</a:t>
            </a:r>
          </a:p>
          <a:p>
            <a:r>
              <a:rPr lang="es-CO" sz="2800" dirty="0" err="1" smtClean="0"/>
              <a:t>Kedushat</a:t>
            </a:r>
            <a:r>
              <a:rPr lang="es-CO" sz="2800" dirty="0" smtClean="0"/>
              <a:t> </a:t>
            </a:r>
            <a:r>
              <a:rPr lang="es-CO" sz="2800" dirty="0" err="1" smtClean="0"/>
              <a:t>Levi</a:t>
            </a:r>
            <a:r>
              <a:rPr lang="es-CO" sz="2800" dirty="0" smtClean="0"/>
              <a:t>, Génesis, Bereshit 23</a:t>
            </a:r>
          </a:p>
          <a:p>
            <a:r>
              <a:rPr lang="es-CO" sz="2800" dirty="0" err="1" smtClean="0"/>
              <a:t>Élla</a:t>
            </a:r>
            <a:r>
              <a:rPr lang="es-CO" sz="2800" dirty="0" smtClean="0"/>
              <a:t> (serpiente) dijo a la mujer; 'Aunque Dios ha dicho que no debes comer de ninguno de los árboles, </a:t>
            </a:r>
            <a:r>
              <a:rPr lang="es-CO" sz="2800" dirty="0" err="1" smtClean="0"/>
              <a:t>etc</a:t>
            </a:r>
            <a:r>
              <a:rPr lang="es-CO" sz="2800" dirty="0" smtClean="0"/>
              <a:t>,' para que no mueras. "... La serpiente dijo:" no morirás, etc. ".</a:t>
            </a:r>
          </a:p>
          <a:p>
            <a:r>
              <a:rPr lang="es-CO" sz="2800" dirty="0" smtClean="0"/>
              <a:t>Además, está claro de lo que sigue que Adán y su esposa no murieron el día que comieron del árbol del conocimiento. De hecho Adam vivió por cerca de 1000 años! (Génesis 5,5). Nuestros sabios ya han tenido dificultades para conciliar estos dos versículos.</a:t>
            </a:r>
          </a:p>
          <a:p>
            <a:r>
              <a:rPr lang="es-CO" sz="2800" dirty="0" smtClean="0"/>
              <a:t>Para comprender todo el episodio, primero debemos entender qué astucia usó la serpiente para seducir a la mujer. ¿Cómo podría la serpiente, una mera criatura, persuadir a un ser humano para desafiar la ley de su Creador? </a:t>
            </a:r>
            <a:r>
              <a:rPr lang="es-CO" sz="2800" dirty="0" smtClean="0"/>
              <a:t/>
            </a:r>
            <a:br>
              <a:rPr lang="es-CO" sz="2800" dirty="0" smtClean="0"/>
            </a:br>
            <a:endParaRPr lang="es-CO"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 name="Title 1"/>
          <p:cNvSpPr>
            <a:spLocks noGrp="1"/>
          </p:cNvSpPr>
          <p:nvPr>
            <p:ph type="title"/>
          </p:nvPr>
        </p:nvSpPr>
        <p:spPr/>
        <p:txBody>
          <a:bodyPr>
            <a:normAutofit/>
          </a:bodyPr>
          <a:lstStyle/>
          <a:p>
            <a:pPr fontAlgn="auto">
              <a:spcAft>
                <a:spcPts val="0"/>
              </a:spcAft>
              <a:defRPr/>
            </a:pPr>
            <a:r>
              <a:rPr lang="es-CO" dirty="0" smtClean="0"/>
              <a:t>BERESHIT - </a:t>
            </a:r>
            <a:r>
              <a:rPr lang="he-IL" dirty="0" smtClean="0"/>
              <a:t>בְּרֵאשִׁית </a:t>
            </a:r>
            <a:endParaRPr lang="en-US" dirty="0"/>
          </a:p>
        </p:txBody>
      </p:sp>
      <p:sp>
        <p:nvSpPr>
          <p:cNvPr id="3" name="Content Placeholder 2"/>
          <p:cNvSpPr>
            <a:spLocks noGrp="1"/>
          </p:cNvSpPr>
          <p:nvPr>
            <p:ph idx="1"/>
          </p:nvPr>
        </p:nvSpPr>
        <p:spPr>
          <a:xfrm>
            <a:off x="457200" y="1600200"/>
            <a:ext cx="8229600" cy="5257800"/>
          </a:xfrm>
        </p:spPr>
        <p:txBody>
          <a:bodyPr>
            <a:normAutofit fontScale="85000" lnSpcReduction="10000"/>
          </a:bodyPr>
          <a:lstStyle/>
          <a:p>
            <a:r>
              <a:rPr lang="es-CO" sz="2800" dirty="0" smtClean="0"/>
              <a:t>Debemos entender el argumento de la serpiente de la siguiente manera: la serpiente dejó claro que era consciente de que todo en este universo fue creado por Dios a través de una directiva emitida por la boca como cuando dijo: "que haya luz. </a:t>
            </a:r>
          </a:p>
          <a:p>
            <a:r>
              <a:rPr lang="es-CO" sz="2800" dirty="0" smtClean="0"/>
              <a:t>"La existencia continuada del universo depende cada segundo desde que comenzó, y continúa dependiendo de esta luz original creada por Dios a través de Su primera directiva. </a:t>
            </a:r>
          </a:p>
          <a:p>
            <a:r>
              <a:rPr lang="es-CO" sz="2800" dirty="0" smtClean="0"/>
              <a:t>De ello se deduce que el árbol del conocimiento que también nació por orden divina no podía ser posiblemente una fuente de daño e incluso la muerte, viéndolo también había sido creado después de la fuerza vivificante original en el universo, la luz creado el primer día. </a:t>
            </a:r>
            <a:r>
              <a:rPr lang="es-ES" sz="2800" dirty="0" smtClean="0"/>
              <a:t/>
            </a:r>
            <a:br>
              <a:rPr lang="es-ES" sz="2800" dirty="0" smtClean="0"/>
            </a:b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 name="Title 1"/>
          <p:cNvSpPr>
            <a:spLocks noGrp="1"/>
          </p:cNvSpPr>
          <p:nvPr>
            <p:ph type="title"/>
          </p:nvPr>
        </p:nvSpPr>
        <p:spPr/>
        <p:txBody>
          <a:bodyPr>
            <a:normAutofit/>
          </a:bodyPr>
          <a:lstStyle/>
          <a:p>
            <a:pPr fontAlgn="auto">
              <a:spcAft>
                <a:spcPts val="0"/>
              </a:spcAft>
              <a:defRPr/>
            </a:pPr>
            <a:r>
              <a:rPr lang="es-CO" dirty="0" smtClean="0"/>
              <a:t>BERESHIT - </a:t>
            </a:r>
            <a:r>
              <a:rPr lang="he-IL" dirty="0" smtClean="0"/>
              <a:t>בְּרֵאשִׁית </a:t>
            </a:r>
            <a:endParaRPr lang="en-US" dirty="0"/>
          </a:p>
        </p:txBody>
      </p:sp>
      <p:sp>
        <p:nvSpPr>
          <p:cNvPr id="3" name="Content Placeholder 2"/>
          <p:cNvSpPr>
            <a:spLocks noGrp="1"/>
          </p:cNvSpPr>
          <p:nvPr>
            <p:ph idx="1"/>
          </p:nvPr>
        </p:nvSpPr>
        <p:spPr>
          <a:xfrm>
            <a:off x="457200" y="1600200"/>
            <a:ext cx="8229600" cy="5257800"/>
          </a:xfrm>
        </p:spPr>
        <p:txBody>
          <a:bodyPr>
            <a:normAutofit/>
          </a:bodyPr>
          <a:lstStyle/>
          <a:p>
            <a:r>
              <a:rPr lang="es-ES" sz="2800" dirty="0" smtClean="0"/>
              <a:t>Por lo tanto, la serpiente argumentó que se deduce que cuando </a:t>
            </a:r>
            <a:r>
              <a:rPr lang="es-ES" sz="2800" dirty="0" smtClean="0"/>
              <a:t>Dios </a:t>
            </a:r>
            <a:r>
              <a:rPr lang="es-ES" sz="2800" dirty="0" smtClean="0"/>
              <a:t>dio instrucciones de no comer de los árboles en el jardín, la razón de este comando no podría haber sido que era una fuente de la muerte para cualquier persona que come de su fruto. </a:t>
            </a:r>
            <a:endParaRPr lang="es-ES" sz="2800" dirty="0" smtClean="0"/>
          </a:p>
          <a:p>
            <a:r>
              <a:rPr lang="es-CO" sz="2800" dirty="0" smtClean="0"/>
              <a:t>Puesto que esto fue así, ¿por qué debería el hombre escuchar un último mandamiento, en lugar del comando inicial de El, como resultado de lo cual se habían convertido en seres humanos vivos?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 name="Title 1"/>
          <p:cNvSpPr>
            <a:spLocks noGrp="1"/>
          </p:cNvSpPr>
          <p:nvPr>
            <p:ph type="title"/>
          </p:nvPr>
        </p:nvSpPr>
        <p:spPr/>
        <p:txBody>
          <a:bodyPr>
            <a:normAutofit/>
          </a:bodyPr>
          <a:lstStyle/>
          <a:p>
            <a:pPr fontAlgn="auto">
              <a:spcAft>
                <a:spcPts val="0"/>
              </a:spcAft>
              <a:defRPr/>
            </a:pPr>
            <a:r>
              <a:rPr lang="es-CO" dirty="0" smtClean="0"/>
              <a:t>BERESHIT - </a:t>
            </a:r>
            <a:r>
              <a:rPr lang="he-IL" dirty="0" smtClean="0"/>
              <a:t>בְּרֵאשִׁית </a:t>
            </a:r>
            <a:endParaRPr lang="en-US" dirty="0"/>
          </a:p>
        </p:txBody>
      </p:sp>
      <p:sp>
        <p:nvSpPr>
          <p:cNvPr id="3" name="Content Placeholder 2"/>
          <p:cNvSpPr>
            <a:spLocks noGrp="1"/>
          </p:cNvSpPr>
          <p:nvPr>
            <p:ph idx="1"/>
          </p:nvPr>
        </p:nvSpPr>
        <p:spPr>
          <a:xfrm>
            <a:off x="457200" y="1600200"/>
            <a:ext cx="8229600" cy="5257800"/>
          </a:xfrm>
        </p:spPr>
        <p:txBody>
          <a:bodyPr>
            <a:normAutofit/>
          </a:bodyPr>
          <a:lstStyle/>
          <a:p>
            <a:r>
              <a:rPr lang="es-CO" sz="2800" dirty="0" smtClean="0"/>
              <a:t>Esto, sin embargo, era parte de la lógica pervertida empleada por la serpiente. </a:t>
            </a:r>
          </a:p>
          <a:p>
            <a:r>
              <a:rPr lang="es-CO" sz="2800" dirty="0" smtClean="0"/>
              <a:t>La verdad del asunto es que la "raíz" del árbol del conocimiento en el jardín del Edén se remonta a un período anterior a la creación del universo físico y a la "caída" de 288 "chispas" de la </a:t>
            </a:r>
            <a:r>
              <a:rPr lang="es-CO" sz="2800" dirty="0" err="1" smtClean="0"/>
              <a:t>Shejiná</a:t>
            </a:r>
            <a:r>
              <a:rPr lang="es-CO" sz="2800" dirty="0" smtClean="0"/>
              <a:t> en el mundo de las  </a:t>
            </a:r>
            <a:r>
              <a:rPr lang="es-CO" sz="2800" dirty="0" err="1" smtClean="0"/>
              <a:t>קליפות</a:t>
            </a:r>
            <a:r>
              <a:rPr lang="es-CO" sz="2800" dirty="0" smtClean="0"/>
              <a:t>, regiones contaminadas por la impureza, es decir, nuestro universo físico.</a:t>
            </a:r>
            <a:endParaRPr lang="es-CO" sz="2800" dirty="0" smtClean="0"/>
          </a:p>
          <a:p>
            <a:pPr>
              <a:buNone/>
            </a:pPr>
            <a:r>
              <a:rPr lang="es-ES" sz="2800" dirty="0" smtClean="0"/>
              <a:t/>
            </a:r>
            <a:br>
              <a:rPr lang="es-ES" sz="2800" dirty="0" smtClean="0"/>
            </a:b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 name="Title 1"/>
          <p:cNvSpPr>
            <a:spLocks noGrp="1"/>
          </p:cNvSpPr>
          <p:nvPr>
            <p:ph type="title"/>
          </p:nvPr>
        </p:nvSpPr>
        <p:spPr/>
        <p:txBody>
          <a:bodyPr>
            <a:normAutofit/>
          </a:bodyPr>
          <a:lstStyle/>
          <a:p>
            <a:pPr fontAlgn="auto">
              <a:spcAft>
                <a:spcPts val="0"/>
              </a:spcAft>
              <a:defRPr/>
            </a:pPr>
            <a:r>
              <a:rPr lang="es-CO" dirty="0" smtClean="0"/>
              <a:t>BERESHIT - </a:t>
            </a:r>
            <a:r>
              <a:rPr lang="he-IL" dirty="0" smtClean="0"/>
              <a:t>בְּרֵאשִׁית </a:t>
            </a:r>
            <a:endParaRPr lang="en-US" dirty="0"/>
          </a:p>
        </p:txBody>
      </p:sp>
      <p:sp>
        <p:nvSpPr>
          <p:cNvPr id="3" name="Content Placeholder 2"/>
          <p:cNvSpPr>
            <a:spLocks noGrp="1"/>
          </p:cNvSpPr>
          <p:nvPr>
            <p:ph idx="1"/>
          </p:nvPr>
        </p:nvSpPr>
        <p:spPr>
          <a:xfrm>
            <a:off x="457200" y="1600200"/>
            <a:ext cx="8229600" cy="5257800"/>
          </a:xfrm>
        </p:spPr>
        <p:txBody>
          <a:bodyPr>
            <a:normAutofit/>
          </a:bodyPr>
          <a:lstStyle/>
          <a:p>
            <a:r>
              <a:rPr lang="es-CO" sz="2800" dirty="0" smtClean="0"/>
              <a:t>De las enseñanzas de Rabí Yacov Yosef de Polonia:</a:t>
            </a:r>
          </a:p>
          <a:p>
            <a:r>
              <a:rPr lang="es-ES" sz="2800" dirty="0" smtClean="0"/>
              <a:t>Recibí de mis maestros y de textos que las oraciones de cada día deben tener una intención mística diferente. </a:t>
            </a:r>
            <a:endParaRPr lang="es-ES" sz="2800" dirty="0" smtClean="0"/>
          </a:p>
          <a:p>
            <a:r>
              <a:rPr lang="es-ES" sz="2800" dirty="0" smtClean="0"/>
              <a:t>Así</a:t>
            </a:r>
            <a:r>
              <a:rPr lang="es-ES" sz="2800" dirty="0" smtClean="0"/>
              <a:t>, dice en el Talmud: "... si una persona es capaz de decir algo nuevo" </a:t>
            </a:r>
            <a:r>
              <a:rPr lang="es-ES" sz="2800" dirty="0" smtClean="0"/>
              <a:t>.</a:t>
            </a:r>
          </a:p>
          <a:p>
            <a:r>
              <a:rPr lang="es-ES" sz="2800" dirty="0" smtClean="0"/>
              <a:t>Berajot </a:t>
            </a:r>
            <a:r>
              <a:rPr lang="es-ES" sz="2800" dirty="0" smtClean="0"/>
              <a:t>28b, 29b: "El rabino Eliezer dijo:" Si una persona hace sus oraciones de rutina, no se oirán ... ¿Qué significa "rutina"? Rabí Yosef dijo: "Quien no puede decir algo nuevo en sus oraciones '" </a:t>
            </a:r>
            <a:endParaRPr lang="es-ES" sz="2800"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 name="Title 1"/>
          <p:cNvSpPr>
            <a:spLocks noGrp="1"/>
          </p:cNvSpPr>
          <p:nvPr>
            <p:ph type="title"/>
          </p:nvPr>
        </p:nvSpPr>
        <p:spPr/>
        <p:txBody>
          <a:bodyPr>
            <a:normAutofit/>
          </a:bodyPr>
          <a:lstStyle/>
          <a:p>
            <a:pPr fontAlgn="auto">
              <a:spcAft>
                <a:spcPts val="0"/>
              </a:spcAft>
              <a:defRPr/>
            </a:pPr>
            <a:r>
              <a:rPr lang="es-CO" dirty="0" smtClean="0"/>
              <a:t>BERESHIT - </a:t>
            </a:r>
            <a:r>
              <a:rPr lang="he-IL" dirty="0" smtClean="0"/>
              <a:t>בְּרֵאשִׁית </a:t>
            </a:r>
            <a:endParaRPr lang="en-US" dirty="0"/>
          </a:p>
        </p:txBody>
      </p:sp>
      <p:sp>
        <p:nvSpPr>
          <p:cNvPr id="3" name="Content Placeholder 2"/>
          <p:cNvSpPr>
            <a:spLocks noGrp="1"/>
          </p:cNvSpPr>
          <p:nvPr>
            <p:ph idx="1"/>
          </p:nvPr>
        </p:nvSpPr>
        <p:spPr>
          <a:xfrm>
            <a:off x="457200" y="1600200"/>
            <a:ext cx="8229600" cy="5257800"/>
          </a:xfrm>
        </p:spPr>
        <p:txBody>
          <a:bodyPr>
            <a:normAutofit/>
          </a:bodyPr>
          <a:lstStyle/>
          <a:p>
            <a:r>
              <a:rPr lang="es-ES" sz="2800" dirty="0" smtClean="0"/>
              <a:t>Esto </a:t>
            </a:r>
            <a:r>
              <a:rPr lang="es-ES" sz="2800" dirty="0" smtClean="0"/>
              <a:t>es porque la esencia de la oración es extraer las 288 Chispas de los vasos rotos, que es el misterio de elevar </a:t>
            </a:r>
            <a:r>
              <a:rPr lang="es-ES" sz="2800" dirty="0" smtClean="0"/>
              <a:t>las "aguas femeninas", </a:t>
            </a:r>
            <a:r>
              <a:rPr lang="es-ES" sz="2800" dirty="0" smtClean="0"/>
              <a:t>a maljut, para reunir a la esposa con su marido. (Esto se refiere a la Shejiná con la </a:t>
            </a:r>
            <a:r>
              <a:rPr lang="es-ES" sz="2800" dirty="0" smtClean="0"/>
              <a:t>sefirá </a:t>
            </a:r>
            <a:r>
              <a:rPr lang="es-ES" sz="2800" dirty="0" smtClean="0"/>
              <a:t>de </a:t>
            </a:r>
            <a:r>
              <a:rPr lang="es-ES" sz="2800" dirty="0" smtClean="0"/>
              <a:t>Tiferet.) </a:t>
            </a:r>
          </a:p>
          <a:p>
            <a:r>
              <a:rPr lang="es-ES" sz="2800" dirty="0" smtClean="0"/>
              <a:t>Esto </a:t>
            </a:r>
            <a:r>
              <a:rPr lang="es-ES" sz="2800" dirty="0" smtClean="0"/>
              <a:t>ocurre cuando los pensamientos extraños surgen en la mente de uno durante la oración. Una persona sabia sabe extraer la esencia de estos pensamientos, que es la chispa sagrada que se encuentra entre las conchas </a:t>
            </a:r>
            <a:r>
              <a:rPr lang="es-ES" sz="2800" dirty="0" smtClean="0"/>
              <a:t>impuras.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 name="Title 1"/>
          <p:cNvSpPr>
            <a:spLocks noGrp="1"/>
          </p:cNvSpPr>
          <p:nvPr>
            <p:ph type="title"/>
          </p:nvPr>
        </p:nvSpPr>
        <p:spPr/>
        <p:txBody>
          <a:bodyPr>
            <a:normAutofit/>
          </a:bodyPr>
          <a:lstStyle/>
          <a:p>
            <a:pPr fontAlgn="auto">
              <a:spcAft>
                <a:spcPts val="0"/>
              </a:spcAft>
              <a:defRPr/>
            </a:pPr>
            <a:r>
              <a:rPr lang="es-CO" dirty="0" smtClean="0"/>
              <a:t>BERESHIT - </a:t>
            </a:r>
            <a:r>
              <a:rPr lang="he-IL" dirty="0" smtClean="0"/>
              <a:t>בְּרֵאשִׁית </a:t>
            </a:r>
            <a:endParaRPr lang="en-US" dirty="0"/>
          </a:p>
        </p:txBody>
      </p:sp>
      <p:sp>
        <p:nvSpPr>
          <p:cNvPr id="3" name="Content Placeholder 2"/>
          <p:cNvSpPr>
            <a:spLocks noGrp="1"/>
          </p:cNvSpPr>
          <p:nvPr>
            <p:ph idx="1"/>
          </p:nvPr>
        </p:nvSpPr>
        <p:spPr>
          <a:xfrm>
            <a:off x="457200" y="1600200"/>
            <a:ext cx="8229600" cy="5257800"/>
          </a:xfrm>
        </p:spPr>
        <p:txBody>
          <a:bodyPr>
            <a:normAutofit fontScale="92500" lnSpcReduction="10000"/>
          </a:bodyPr>
          <a:lstStyle/>
          <a:p>
            <a:r>
              <a:rPr lang="es-ES" sz="2800" dirty="0" smtClean="0"/>
              <a:t>Por ejemplo, si una persona tiene pensamientos lujuriosos, que vienen del lado de </a:t>
            </a:r>
            <a:r>
              <a:rPr lang="es-ES" sz="2800" dirty="0" smtClean="0"/>
              <a:t>Jésed</a:t>
            </a:r>
            <a:r>
              <a:rPr lang="es-ES" sz="2800" dirty="0" smtClean="0"/>
              <a:t>, como está escrito: "Si un hombre toma [tiene relaciones incestuosas con] su hermana, es una cosa vergonzosa </a:t>
            </a:r>
            <a:r>
              <a:rPr lang="es-ES" sz="2800" dirty="0" smtClean="0"/>
              <a:t>(Jésed) </a:t>
            </a:r>
            <a:r>
              <a:rPr lang="es-ES" sz="2800" dirty="0" smtClean="0"/>
              <a:t>(Levítico 20: 17) 2, debe darse cuenta de que la existencia entera de este placer deriva de la única chispa sagrada dentro de </a:t>
            </a:r>
            <a:r>
              <a:rPr lang="es-ES" sz="2800" dirty="0" smtClean="0"/>
              <a:t>ella.</a:t>
            </a:r>
          </a:p>
          <a:p>
            <a:r>
              <a:rPr lang="es-ES" sz="2800" dirty="0" smtClean="0"/>
              <a:t> [Cuánto </a:t>
            </a:r>
            <a:r>
              <a:rPr lang="es-ES" sz="2800" dirty="0" smtClean="0"/>
              <a:t>más grande, entonces, es el placer] de aferrarse a su raíz, donde está más allá del límite</a:t>
            </a:r>
            <a:r>
              <a:rPr lang="es-ES" sz="2800" dirty="0" smtClean="0"/>
              <a:t>.</a:t>
            </a:r>
          </a:p>
          <a:p>
            <a:r>
              <a:rPr lang="es-ES" sz="2800" dirty="0" smtClean="0"/>
              <a:t>Lo mismo aplica a una persona que </a:t>
            </a:r>
            <a:r>
              <a:rPr lang="es-ES" sz="2800" dirty="0" smtClean="0"/>
              <a:t>tiene pensamientos de </a:t>
            </a:r>
            <a:r>
              <a:rPr lang="es-ES" sz="2800" dirty="0" smtClean="0"/>
              <a:t>idolatría o </a:t>
            </a:r>
            <a:r>
              <a:rPr lang="es-ES" sz="2800" dirty="0" smtClean="0"/>
              <a:t>asesinato, que es de la columna de la </a:t>
            </a:r>
            <a:r>
              <a:rPr lang="es-ES" sz="2800" dirty="0" smtClean="0"/>
              <a:t>izquierda. </a:t>
            </a:r>
            <a:r>
              <a:rPr lang="es-ES" sz="2800" dirty="0" smtClean="0"/>
              <a:t>Sin embargo, es peligroso exponer sobre este tema, y ​​el sabio </a:t>
            </a:r>
            <a:r>
              <a:rPr lang="es-ES" sz="2800" dirty="0" smtClean="0"/>
              <a:t>debe callarse.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 name="Title 1"/>
          <p:cNvSpPr>
            <a:spLocks noGrp="1"/>
          </p:cNvSpPr>
          <p:nvPr>
            <p:ph type="title"/>
          </p:nvPr>
        </p:nvSpPr>
        <p:spPr/>
        <p:txBody>
          <a:bodyPr>
            <a:normAutofit/>
          </a:bodyPr>
          <a:lstStyle/>
          <a:p>
            <a:pPr fontAlgn="auto">
              <a:spcAft>
                <a:spcPts val="0"/>
              </a:spcAft>
              <a:defRPr/>
            </a:pPr>
            <a:r>
              <a:rPr lang="es-CO" dirty="0" smtClean="0"/>
              <a:t>BERESHIT - </a:t>
            </a:r>
            <a:r>
              <a:rPr lang="he-IL" dirty="0" smtClean="0"/>
              <a:t>בְּרֵאשִׁית </a:t>
            </a:r>
            <a:endParaRPr lang="en-US" dirty="0"/>
          </a:p>
        </p:txBody>
      </p:sp>
      <p:sp>
        <p:nvSpPr>
          <p:cNvPr id="3" name="Content Placeholder 2"/>
          <p:cNvSpPr>
            <a:spLocks noGrp="1"/>
          </p:cNvSpPr>
          <p:nvPr>
            <p:ph idx="1"/>
          </p:nvPr>
        </p:nvSpPr>
        <p:spPr>
          <a:xfrm>
            <a:off x="457200" y="1600200"/>
            <a:ext cx="8229600" cy="5257800"/>
          </a:xfrm>
        </p:spPr>
        <p:txBody>
          <a:bodyPr>
            <a:normAutofit/>
          </a:bodyPr>
          <a:lstStyle/>
          <a:p>
            <a:r>
              <a:rPr lang="es-ES" sz="2800" dirty="0" smtClean="0"/>
              <a:t>[Según la mayoría de los comentaristas bíblicos, </a:t>
            </a:r>
            <a:r>
              <a:rPr lang="es-ES" sz="2800" dirty="0" smtClean="0"/>
              <a:t>Jésed </a:t>
            </a:r>
            <a:r>
              <a:rPr lang="es-ES" sz="2800" dirty="0" smtClean="0"/>
              <a:t>en arameo significa "vergonzoso". </a:t>
            </a:r>
            <a:endParaRPr lang="es-ES" sz="2800" dirty="0" smtClean="0"/>
          </a:p>
          <a:p>
            <a:r>
              <a:rPr lang="es-ES" sz="2800" dirty="0" smtClean="0"/>
              <a:t>El </a:t>
            </a:r>
            <a:r>
              <a:rPr lang="es-ES" sz="2800" dirty="0" smtClean="0"/>
              <a:t>Baal Shem Tov, sin embargo, sigue el significado hebreo de la palabra, que es "amor" o "bondad". </a:t>
            </a:r>
            <a:endParaRPr lang="es-ES" sz="2800" dirty="0" smtClean="0"/>
          </a:p>
          <a:p>
            <a:r>
              <a:rPr lang="es-ES" sz="2800" dirty="0" smtClean="0"/>
              <a:t>La </a:t>
            </a:r>
            <a:r>
              <a:rPr lang="es-ES" sz="2800" dirty="0" smtClean="0"/>
              <a:t>idea subyacente es que todo deseo, incluso el más ilícito, tiene una raíz en la santidad. </a:t>
            </a:r>
            <a:endParaRPr lang="es-ES" sz="2800" dirty="0" smtClean="0"/>
          </a:p>
          <a:p>
            <a:r>
              <a:rPr lang="es-ES" sz="2800" dirty="0" smtClean="0"/>
              <a:t>Sin </a:t>
            </a:r>
            <a:r>
              <a:rPr lang="es-ES" sz="2800" dirty="0" smtClean="0"/>
              <a:t>embargo, esa emoción cayó en un estado impuro y material. La tarea del hombre, por lo tanto, es elevar todos los pensamientos y emociones a su raíz Suprema.]</a:t>
            </a:r>
            <a:endParaRPr lang="es-ES" sz="2800" dirty="0"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 name="Title 1"/>
          <p:cNvSpPr>
            <a:spLocks noGrp="1"/>
          </p:cNvSpPr>
          <p:nvPr>
            <p:ph type="title"/>
          </p:nvPr>
        </p:nvSpPr>
        <p:spPr/>
        <p:txBody>
          <a:bodyPr>
            <a:normAutofit/>
          </a:bodyPr>
          <a:lstStyle/>
          <a:p>
            <a:pPr fontAlgn="auto">
              <a:spcAft>
                <a:spcPts val="0"/>
              </a:spcAft>
              <a:defRPr/>
            </a:pPr>
            <a:r>
              <a:rPr lang="es-CO" dirty="0" smtClean="0"/>
              <a:t>BERESHIT - </a:t>
            </a:r>
            <a:r>
              <a:rPr lang="he-IL" dirty="0" smtClean="0"/>
              <a:t>בְּרֵאשִׁית </a:t>
            </a:r>
            <a:endParaRPr lang="en-US" dirty="0"/>
          </a:p>
        </p:txBody>
      </p:sp>
      <p:sp>
        <p:nvSpPr>
          <p:cNvPr id="3" name="Content Placeholder 2"/>
          <p:cNvSpPr>
            <a:spLocks noGrp="1"/>
          </p:cNvSpPr>
          <p:nvPr>
            <p:ph idx="1"/>
          </p:nvPr>
        </p:nvSpPr>
        <p:spPr>
          <a:xfrm>
            <a:off x="457200" y="1600200"/>
            <a:ext cx="8229600" cy="5257800"/>
          </a:xfrm>
        </p:spPr>
        <p:txBody>
          <a:bodyPr>
            <a:normAutofit/>
          </a:bodyPr>
          <a:lstStyle/>
          <a:p>
            <a:r>
              <a:rPr lang="es-ES" sz="2800" dirty="0" smtClean="0"/>
              <a:t>Ahora, vemos por nosotros mismos que los pensamientos de un día nunca pueden ser como los de otro - y también las oraciones que uno formula de acuerdo con estos pensamientos. </a:t>
            </a:r>
            <a:endParaRPr lang="es-ES" sz="2800" dirty="0" smtClean="0"/>
          </a:p>
          <a:p>
            <a:r>
              <a:rPr lang="es-ES" sz="2800" dirty="0" smtClean="0"/>
              <a:t>Pero </a:t>
            </a:r>
            <a:r>
              <a:rPr lang="es-ES" sz="2800" dirty="0" smtClean="0"/>
              <a:t>para esto, uno necesita una mente verdaderamente amplia y una tremenda concentración para que su boca y su corazón estén alineados. </a:t>
            </a:r>
            <a:endParaRPr lang="es-ES" sz="2800" dirty="0" smtClean="0"/>
          </a:p>
          <a:p>
            <a:r>
              <a:rPr lang="es-ES" sz="2800" dirty="0" smtClean="0"/>
              <a:t>Este </a:t>
            </a:r>
            <a:r>
              <a:rPr lang="es-ES" sz="2800" dirty="0" smtClean="0"/>
              <a:t>no es el caso de quien reza de memoria, cada día igual. </a:t>
            </a:r>
            <a:endParaRPr lang="es-ES" sz="2800" dirty="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 name="Title 1"/>
          <p:cNvSpPr>
            <a:spLocks noGrp="1"/>
          </p:cNvSpPr>
          <p:nvPr>
            <p:ph type="title"/>
          </p:nvPr>
        </p:nvSpPr>
        <p:spPr/>
        <p:txBody>
          <a:bodyPr>
            <a:normAutofit/>
          </a:bodyPr>
          <a:lstStyle/>
          <a:p>
            <a:pPr fontAlgn="auto">
              <a:spcAft>
                <a:spcPts val="0"/>
              </a:spcAft>
              <a:defRPr/>
            </a:pPr>
            <a:r>
              <a:rPr lang="es-CO" dirty="0" smtClean="0"/>
              <a:t>BERESHIT - </a:t>
            </a:r>
            <a:r>
              <a:rPr lang="he-IL" dirty="0" smtClean="0"/>
              <a:t>בְּרֵאשִׁית </a:t>
            </a:r>
            <a:endParaRPr lang="en-US" dirty="0"/>
          </a:p>
        </p:txBody>
      </p:sp>
      <p:sp>
        <p:nvSpPr>
          <p:cNvPr id="3" name="Content Placeholder 2"/>
          <p:cNvSpPr>
            <a:spLocks noGrp="1"/>
          </p:cNvSpPr>
          <p:nvPr>
            <p:ph idx="1"/>
          </p:nvPr>
        </p:nvSpPr>
        <p:spPr>
          <a:xfrm>
            <a:off x="457200" y="1600200"/>
            <a:ext cx="8229600" cy="5257800"/>
          </a:xfrm>
        </p:spPr>
        <p:txBody>
          <a:bodyPr>
            <a:normAutofit/>
          </a:bodyPr>
          <a:lstStyle/>
          <a:p>
            <a:r>
              <a:rPr lang="es-ES" sz="2400" dirty="0" smtClean="0"/>
              <a:t>Su </a:t>
            </a:r>
            <a:r>
              <a:rPr lang="es-ES" sz="2400" dirty="0" smtClean="0"/>
              <a:t>boca rutinariamente pronuncia las palabras, y su cabeza se inclina automáticamente cuando llega a "Modim" [la sección de "Acción de Gracias" de la Oración Permanente]. </a:t>
            </a:r>
            <a:endParaRPr lang="es-ES" sz="2400" dirty="0" smtClean="0"/>
          </a:p>
          <a:p>
            <a:r>
              <a:rPr lang="es-ES" sz="2400" dirty="0" smtClean="0"/>
              <a:t>Su </a:t>
            </a:r>
            <a:r>
              <a:rPr lang="es-ES" sz="2400" dirty="0" smtClean="0"/>
              <a:t>corazón está ausente, como </a:t>
            </a:r>
            <a:r>
              <a:rPr lang="es-ES" sz="2400" dirty="0" smtClean="0"/>
              <a:t>Tosefot </a:t>
            </a:r>
            <a:r>
              <a:rPr lang="es-ES" sz="2400" dirty="0" smtClean="0"/>
              <a:t>escribe en el nombre del Talmud de Jerusalén: "Estamos agradecidos a la cabeza que se arquea por sí misma en Modim." (Rosh Hashaná 16b</a:t>
            </a:r>
            <a:r>
              <a:rPr lang="es-ES" sz="2400" dirty="0" smtClean="0"/>
              <a:t>)</a:t>
            </a:r>
          </a:p>
          <a:p>
            <a:r>
              <a:rPr lang="es-ES" sz="2400" dirty="0" smtClean="0"/>
              <a:t>Por esta razón, me parece que hay diez tipos de oración, que corresponden a las diez cualidades del maljut, que </a:t>
            </a:r>
            <a:r>
              <a:rPr lang="es-ES" sz="2400" dirty="0" smtClean="0"/>
              <a:t>es llamado </a:t>
            </a:r>
            <a:r>
              <a:rPr lang="es-ES" sz="2400" dirty="0" smtClean="0"/>
              <a:t>"oración" (específicamente la última cualidad del </a:t>
            </a:r>
            <a:r>
              <a:rPr lang="es-ES" sz="2400" dirty="0" smtClean="0"/>
              <a:t>maljut </a:t>
            </a:r>
            <a:r>
              <a:rPr lang="es-ES" sz="2400" dirty="0" smtClean="0"/>
              <a:t>- </a:t>
            </a:r>
            <a:r>
              <a:rPr lang="es-ES" sz="2400" dirty="0" smtClean="0"/>
              <a:t>maljut </a:t>
            </a:r>
            <a:r>
              <a:rPr lang="es-ES" sz="2400" dirty="0" smtClean="0"/>
              <a:t>del maljut). </a:t>
            </a:r>
            <a:endParaRPr lang="es-ES" sz="2400" dirty="0"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 name="Title 1"/>
          <p:cNvSpPr>
            <a:spLocks noGrp="1"/>
          </p:cNvSpPr>
          <p:nvPr>
            <p:ph type="title"/>
          </p:nvPr>
        </p:nvSpPr>
        <p:spPr/>
        <p:txBody>
          <a:bodyPr>
            <a:normAutofit/>
          </a:bodyPr>
          <a:lstStyle/>
          <a:p>
            <a:pPr fontAlgn="auto">
              <a:spcAft>
                <a:spcPts val="0"/>
              </a:spcAft>
              <a:defRPr/>
            </a:pPr>
            <a:r>
              <a:rPr lang="es-CO" dirty="0" smtClean="0"/>
              <a:t>BERESHIT - </a:t>
            </a:r>
            <a:r>
              <a:rPr lang="he-IL" dirty="0" smtClean="0"/>
              <a:t>בְּרֵאשִׁית </a:t>
            </a:r>
            <a:endParaRPr lang="en-US" dirty="0"/>
          </a:p>
        </p:txBody>
      </p:sp>
      <p:sp>
        <p:nvSpPr>
          <p:cNvPr id="3" name="Content Placeholder 2"/>
          <p:cNvSpPr>
            <a:spLocks noGrp="1"/>
          </p:cNvSpPr>
          <p:nvPr>
            <p:ph idx="1"/>
          </p:nvPr>
        </p:nvSpPr>
        <p:spPr>
          <a:xfrm>
            <a:off x="457200" y="1600200"/>
            <a:ext cx="8229600" cy="5257800"/>
          </a:xfrm>
        </p:spPr>
        <p:txBody>
          <a:bodyPr>
            <a:normAutofit/>
          </a:bodyPr>
          <a:lstStyle/>
          <a:p>
            <a:r>
              <a:rPr lang="es-ES" sz="2400" dirty="0" smtClean="0"/>
              <a:t>Ahora</a:t>
            </a:r>
            <a:r>
              <a:rPr lang="es-ES" sz="2400" dirty="0" smtClean="0"/>
              <a:t>, cada día de la vida de una persona, debe reparar una chispa de estas diez cualidades, hasta el final de su vida, cuando repara la última calidad de maljut y regresa en perfecto arrepentimiento a maljut / oración - cada individuo según su nivel y su canal personal de influencia. </a:t>
            </a:r>
            <a:endParaRPr lang="es-ES" sz="2400" dirty="0" smtClean="0"/>
          </a:p>
          <a:p>
            <a:r>
              <a:rPr lang="es-ES" sz="2400" dirty="0" smtClean="0"/>
              <a:t>Esto </a:t>
            </a:r>
            <a:r>
              <a:rPr lang="es-ES" sz="2400" dirty="0" smtClean="0"/>
              <a:t>es similar a la generación anterior al Mashíaj, cuando todo el mundo será reparado hasta los "talones", y todas las chispas del maljut universal ascenderán. </a:t>
            </a:r>
            <a:endParaRPr lang="es-ES" sz="2400" dirty="0" smtClean="0"/>
          </a:p>
          <a:p>
            <a:r>
              <a:rPr lang="es-ES" sz="2400" dirty="0" smtClean="0"/>
              <a:t>Entonces </a:t>
            </a:r>
            <a:r>
              <a:rPr lang="es-ES" sz="2400" dirty="0" smtClean="0"/>
              <a:t>"la muerte será tragada para siempre" (Isaías 25: 8), y el Mesías vendrá. Así también, la vida de cada individuo es una estructura completa.</a:t>
            </a:r>
            <a:endParaRPr lang="es-ES" sz="2400" dirty="0"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 name="Title 1"/>
          <p:cNvSpPr>
            <a:spLocks noGrp="1"/>
          </p:cNvSpPr>
          <p:nvPr>
            <p:ph type="title"/>
          </p:nvPr>
        </p:nvSpPr>
        <p:spPr/>
        <p:txBody>
          <a:bodyPr>
            <a:normAutofit/>
          </a:bodyPr>
          <a:lstStyle/>
          <a:p>
            <a:pPr fontAlgn="auto">
              <a:spcAft>
                <a:spcPts val="0"/>
              </a:spcAft>
              <a:defRPr/>
            </a:pPr>
            <a:r>
              <a:rPr lang="es-CO" dirty="0" smtClean="0"/>
              <a:t>BERESHIT - </a:t>
            </a:r>
            <a:r>
              <a:rPr lang="he-IL" dirty="0" smtClean="0"/>
              <a:t>בְּרֵאשִׁית </a:t>
            </a:r>
            <a:endParaRPr lang="en-US" dirty="0"/>
          </a:p>
        </p:txBody>
      </p:sp>
      <p:sp>
        <p:nvSpPr>
          <p:cNvPr id="3" name="Content Placeholder 2"/>
          <p:cNvSpPr>
            <a:spLocks noGrp="1"/>
          </p:cNvSpPr>
          <p:nvPr>
            <p:ph idx="1"/>
          </p:nvPr>
        </p:nvSpPr>
        <p:spPr>
          <a:xfrm>
            <a:off x="457200" y="1600200"/>
            <a:ext cx="8229600" cy="5257800"/>
          </a:xfrm>
        </p:spPr>
        <p:txBody>
          <a:bodyPr>
            <a:normAutofit/>
          </a:bodyPr>
          <a:lstStyle/>
          <a:p>
            <a:r>
              <a:rPr lang="es-ES" sz="2400" dirty="0" smtClean="0"/>
              <a:t>Por lo tanto, una persona debe darse cuenta de que la oración no es por su propio bien, sino por el bien de un propósito superior - para el bien de la Shejiná. </a:t>
            </a:r>
            <a:endParaRPr lang="es-ES" sz="2400" dirty="0" smtClean="0"/>
          </a:p>
          <a:p>
            <a:r>
              <a:rPr lang="es-ES" sz="2400" dirty="0" smtClean="0"/>
              <a:t>El </a:t>
            </a:r>
            <a:r>
              <a:rPr lang="es-ES" sz="2400" dirty="0" smtClean="0"/>
              <a:t>Arizal escribió que si una persona ora por sí mismo, la Shejiná se lamenta por él: "Dios me ha entregado en sus manos, no puedo levantarme" (Lamentaciones 1:14). </a:t>
            </a:r>
            <a:endParaRPr lang="es-ES" sz="2400" dirty="0" smtClean="0"/>
          </a:p>
          <a:p>
            <a:r>
              <a:rPr lang="es-ES" sz="2400" dirty="0" smtClean="0"/>
              <a:t>Pero </a:t>
            </a:r>
            <a:r>
              <a:rPr lang="es-ES" sz="2400" dirty="0" smtClean="0"/>
              <a:t>si está interesado en el bien de la Shejiná, se le responde inmediatamente. </a:t>
            </a:r>
            <a:endParaRPr lang="es-ES" sz="2400" dirty="0" smtClean="0"/>
          </a:p>
          <a:p>
            <a:r>
              <a:rPr lang="es-ES" sz="2400" dirty="0" smtClean="0"/>
              <a:t>Así</a:t>
            </a:r>
            <a:r>
              <a:rPr lang="es-ES" sz="2400" dirty="0" smtClean="0"/>
              <a:t>, está escrito en el Tikunei Zohar: "Si la Shejiná está allí, inmediatamente abren [las puertas celestiales] para él". (Tikunei Zohar, página 55. Véase también el fin de Tikun 33) </a:t>
            </a:r>
            <a:endParaRPr lang="es-ES" sz="2400" dirty="0"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 name="Title 1"/>
          <p:cNvSpPr>
            <a:spLocks noGrp="1"/>
          </p:cNvSpPr>
          <p:nvPr>
            <p:ph type="title"/>
          </p:nvPr>
        </p:nvSpPr>
        <p:spPr/>
        <p:txBody>
          <a:bodyPr>
            <a:normAutofit/>
          </a:bodyPr>
          <a:lstStyle/>
          <a:p>
            <a:pPr fontAlgn="auto">
              <a:spcAft>
                <a:spcPts val="0"/>
              </a:spcAft>
              <a:defRPr/>
            </a:pPr>
            <a:r>
              <a:rPr lang="es-CO" dirty="0" smtClean="0"/>
              <a:t>BERESHIT - </a:t>
            </a:r>
            <a:r>
              <a:rPr lang="he-IL" dirty="0" smtClean="0"/>
              <a:t>בְּרֵאשִׁית </a:t>
            </a:r>
            <a:endParaRPr lang="en-US" dirty="0"/>
          </a:p>
        </p:txBody>
      </p:sp>
      <p:sp>
        <p:nvSpPr>
          <p:cNvPr id="3" name="Content Placeholder 2"/>
          <p:cNvSpPr>
            <a:spLocks noGrp="1"/>
          </p:cNvSpPr>
          <p:nvPr>
            <p:ph idx="1"/>
          </p:nvPr>
        </p:nvSpPr>
        <p:spPr>
          <a:xfrm>
            <a:off x="457200" y="1600200"/>
            <a:ext cx="8229600" cy="5257800"/>
          </a:xfrm>
        </p:spPr>
        <p:txBody>
          <a:bodyPr>
            <a:normAutofit/>
          </a:bodyPr>
          <a:lstStyle/>
          <a:p>
            <a:r>
              <a:rPr lang="es-ES" sz="2400" dirty="0" smtClean="0"/>
              <a:t>Además</a:t>
            </a:r>
            <a:r>
              <a:rPr lang="es-ES" sz="2400" dirty="0" smtClean="0"/>
              <a:t>, sus peticiones están incluidas en </a:t>
            </a:r>
            <a:r>
              <a:rPr lang="es-ES" sz="2400" dirty="0" smtClean="0"/>
              <a:t>biná, </a:t>
            </a:r>
            <a:r>
              <a:rPr lang="es-ES" sz="2400" dirty="0" smtClean="0"/>
              <a:t>que se llama la "madre de todos los vivos", porque todas las almas son parte de la Shejiná, y él </a:t>
            </a:r>
            <a:r>
              <a:rPr lang="es-ES" sz="2400" dirty="0" smtClean="0"/>
              <a:t>también. </a:t>
            </a:r>
          </a:p>
          <a:p>
            <a:r>
              <a:rPr lang="es-ES" sz="2400" dirty="0" smtClean="0"/>
              <a:t>Sin </a:t>
            </a:r>
            <a:r>
              <a:rPr lang="es-ES" sz="2400" dirty="0" smtClean="0"/>
              <a:t>embargo, si él ora por la </a:t>
            </a:r>
            <a:r>
              <a:rPr lang="es-ES" sz="2400" dirty="0" smtClean="0"/>
              <a:t>Shejiná </a:t>
            </a:r>
            <a:r>
              <a:rPr lang="es-ES" sz="2400" dirty="0" smtClean="0"/>
              <a:t>para </a:t>
            </a:r>
            <a:r>
              <a:rPr lang="es-ES" sz="2400" dirty="0" smtClean="0"/>
              <a:t>que él sea </a:t>
            </a:r>
            <a:r>
              <a:rPr lang="es-ES" sz="2400" dirty="0" smtClean="0"/>
              <a:t>contestado, él crea una barrera. ¡Que Dios nos ilumine para servirle en verdad y simplicidad</a:t>
            </a:r>
            <a:r>
              <a:rPr lang="es-ES" sz="2400" dirty="0" smtClean="0"/>
              <a:t>!</a:t>
            </a:r>
          </a:p>
          <a:p>
            <a:r>
              <a:rPr lang="es-ES" sz="2400" dirty="0" smtClean="0"/>
              <a:t>Ahora, el signo de que sus oraciones han sido contestadas se alude en el versículo: "Usted dirigirá su corazón, Su oído oirá" (Salmos 10:17). </a:t>
            </a:r>
            <a:endParaRPr lang="es-ES" sz="2400" dirty="0" smtClean="0"/>
          </a:p>
          <a:p>
            <a:r>
              <a:rPr lang="es-ES" sz="2400" dirty="0" smtClean="0"/>
              <a:t>Si </a:t>
            </a:r>
            <a:r>
              <a:rPr lang="es-ES" sz="2400" dirty="0" smtClean="0"/>
              <a:t>[El cielo] lo ayuda a concentrarse en sus oraciones, entonces ciertamente "Tu oído oirá". </a:t>
            </a:r>
            <a:endParaRPr lang="es-ES" sz="2400" dirty="0"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 name="Title 1"/>
          <p:cNvSpPr>
            <a:spLocks noGrp="1"/>
          </p:cNvSpPr>
          <p:nvPr>
            <p:ph type="title"/>
          </p:nvPr>
        </p:nvSpPr>
        <p:spPr/>
        <p:txBody>
          <a:bodyPr>
            <a:normAutofit/>
          </a:bodyPr>
          <a:lstStyle/>
          <a:p>
            <a:pPr fontAlgn="auto">
              <a:spcAft>
                <a:spcPts val="0"/>
              </a:spcAft>
              <a:defRPr/>
            </a:pPr>
            <a:r>
              <a:rPr lang="es-CO" dirty="0" smtClean="0"/>
              <a:t>BERESHIT - </a:t>
            </a:r>
            <a:r>
              <a:rPr lang="he-IL" dirty="0" smtClean="0"/>
              <a:t>בְּרֵאשִׁית </a:t>
            </a:r>
            <a:endParaRPr lang="en-US" dirty="0"/>
          </a:p>
        </p:txBody>
      </p:sp>
      <p:sp>
        <p:nvSpPr>
          <p:cNvPr id="3" name="Content Placeholder 2"/>
          <p:cNvSpPr>
            <a:spLocks noGrp="1"/>
          </p:cNvSpPr>
          <p:nvPr>
            <p:ph idx="1"/>
          </p:nvPr>
        </p:nvSpPr>
        <p:spPr>
          <a:xfrm>
            <a:off x="457200" y="1600200"/>
            <a:ext cx="8229600" cy="5257800"/>
          </a:xfrm>
        </p:spPr>
        <p:txBody>
          <a:bodyPr>
            <a:normAutofit/>
          </a:bodyPr>
          <a:lstStyle/>
          <a:p>
            <a:r>
              <a:rPr lang="es-ES" sz="2400" dirty="0" smtClean="0"/>
              <a:t>Porque </a:t>
            </a:r>
            <a:r>
              <a:rPr lang="es-ES" sz="2400" dirty="0" smtClean="0"/>
              <a:t>si no fuese un momento propicio para que entrara en la cámara del rey y fuese contestado, no podría concentrarse</a:t>
            </a:r>
            <a:r>
              <a:rPr lang="es-ES" sz="2400" dirty="0" smtClean="0"/>
              <a:t>.</a:t>
            </a:r>
          </a:p>
          <a:p>
            <a:r>
              <a:rPr lang="es-ES" sz="2400" dirty="0" smtClean="0"/>
              <a:t> </a:t>
            </a:r>
            <a:r>
              <a:rPr lang="es-ES" sz="2400" dirty="0" smtClean="0"/>
              <a:t>Pero desde que él ha venido ante el Rey, su petición ciertamente será cumplida, porque nada puede impedir que </a:t>
            </a:r>
            <a:r>
              <a:rPr lang="es-ES" sz="2400" dirty="0" smtClean="0"/>
              <a:t>Dios </a:t>
            </a:r>
            <a:r>
              <a:rPr lang="es-ES" sz="2400" dirty="0" smtClean="0"/>
              <a:t>cumpla con sus deseos y peticiones, porque Él es el amor y compasión supremos</a:t>
            </a:r>
            <a:r>
              <a:rPr lang="es-ES" sz="2400" dirty="0" smtClean="0"/>
              <a:t>.</a:t>
            </a:r>
          </a:p>
          <a:p>
            <a:r>
              <a:rPr lang="es-ES" sz="2400" dirty="0" smtClean="0"/>
              <a:t>Sin embargo, hay quienes se presentan ante el Rey y no reciben respuesta. </a:t>
            </a:r>
            <a:endParaRPr lang="es-ES" sz="2400" dirty="0" smtClean="0"/>
          </a:p>
          <a:p>
            <a:r>
              <a:rPr lang="es-ES" sz="2400" dirty="0" smtClean="0"/>
              <a:t>Esto </a:t>
            </a:r>
            <a:r>
              <a:rPr lang="es-ES" sz="2400" dirty="0" smtClean="0"/>
              <a:t>es como un rey cuyo consorte ha pecado. El rey finalmente la despide, y ella viaja lejos. </a:t>
            </a:r>
            <a:endParaRPr lang="es-ES" sz="2400" dirty="0"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 name="Title 1"/>
          <p:cNvSpPr>
            <a:spLocks noGrp="1"/>
          </p:cNvSpPr>
          <p:nvPr>
            <p:ph type="title"/>
          </p:nvPr>
        </p:nvSpPr>
        <p:spPr/>
        <p:txBody>
          <a:bodyPr>
            <a:normAutofit/>
          </a:bodyPr>
          <a:lstStyle/>
          <a:p>
            <a:pPr fontAlgn="auto">
              <a:spcAft>
                <a:spcPts val="0"/>
              </a:spcAft>
              <a:defRPr/>
            </a:pPr>
            <a:r>
              <a:rPr lang="es-CO" dirty="0" smtClean="0"/>
              <a:t>BERESHIT - </a:t>
            </a:r>
            <a:r>
              <a:rPr lang="he-IL" dirty="0" smtClean="0"/>
              <a:t>בְּרֵאשִׁית </a:t>
            </a:r>
            <a:endParaRPr lang="en-US" dirty="0"/>
          </a:p>
        </p:txBody>
      </p:sp>
      <p:sp>
        <p:nvSpPr>
          <p:cNvPr id="3" name="Content Placeholder 2"/>
          <p:cNvSpPr>
            <a:spLocks noGrp="1"/>
          </p:cNvSpPr>
          <p:nvPr>
            <p:ph idx="1"/>
          </p:nvPr>
        </p:nvSpPr>
        <p:spPr>
          <a:xfrm>
            <a:off x="457200" y="1600200"/>
            <a:ext cx="8229600" cy="5257800"/>
          </a:xfrm>
        </p:spPr>
        <p:txBody>
          <a:bodyPr>
            <a:normAutofit/>
          </a:bodyPr>
          <a:lstStyle/>
          <a:p>
            <a:r>
              <a:rPr lang="es-ES" sz="2400" dirty="0" smtClean="0"/>
              <a:t>Un </a:t>
            </a:r>
            <a:r>
              <a:rPr lang="es-ES" sz="2400" dirty="0" smtClean="0"/>
              <a:t>día, el rey debe ir a ese lugar en asuntos reales. </a:t>
            </a:r>
            <a:endParaRPr lang="es-ES" sz="2400" dirty="0" smtClean="0"/>
          </a:p>
          <a:p>
            <a:r>
              <a:rPr lang="es-ES" sz="2400" dirty="0" smtClean="0"/>
              <a:t>Cuando </a:t>
            </a:r>
            <a:r>
              <a:rPr lang="es-ES" sz="2400" dirty="0" smtClean="0"/>
              <a:t>su consorte oye que viene, ella planea un plan para verlo. Ella se acerca a él y le suplica. </a:t>
            </a:r>
            <a:endParaRPr lang="es-ES" sz="2400" dirty="0" smtClean="0"/>
          </a:p>
          <a:p>
            <a:r>
              <a:rPr lang="es-ES" sz="2400" dirty="0" smtClean="0"/>
              <a:t>Ella </a:t>
            </a:r>
            <a:r>
              <a:rPr lang="es-ES" sz="2400" dirty="0" smtClean="0"/>
              <a:t>le dice lo amarga que ha sido su vida desde que dejó al rey, y ella le relata todo lo que le sucedió desde entonces. </a:t>
            </a:r>
            <a:endParaRPr lang="es-ES" sz="2400" dirty="0" smtClean="0"/>
          </a:p>
          <a:p>
            <a:r>
              <a:rPr lang="es-ES" sz="2400" dirty="0" smtClean="0"/>
              <a:t>En </a:t>
            </a:r>
            <a:r>
              <a:rPr lang="es-ES" sz="2400" dirty="0" smtClean="0"/>
              <a:t>última instancia, el rey la perdona y cumple sus peticiones</a:t>
            </a:r>
            <a:r>
              <a:rPr lang="es-ES" sz="2400" dirty="0" smtClean="0"/>
              <a:t>.</a:t>
            </a:r>
          </a:p>
          <a:p>
            <a:r>
              <a:rPr lang="es-ES" sz="2400" dirty="0" smtClean="0"/>
              <a:t> </a:t>
            </a:r>
            <a:r>
              <a:rPr lang="es-ES" sz="2400" dirty="0" smtClean="0"/>
              <a:t>Sin embargo, si ella se presenta ante él con amenazas y acusaciones, afirmando que él la traicionó, sus palabras no serán oídas - a menos que encuentre al rey de buen humor.</a:t>
            </a:r>
            <a:endParaRPr lang="es-ES" sz="2400" dirty="0" smtClean="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 name="Title 1"/>
          <p:cNvSpPr>
            <a:spLocks noGrp="1"/>
          </p:cNvSpPr>
          <p:nvPr>
            <p:ph type="title"/>
          </p:nvPr>
        </p:nvSpPr>
        <p:spPr/>
        <p:txBody>
          <a:bodyPr>
            <a:normAutofit/>
          </a:bodyPr>
          <a:lstStyle/>
          <a:p>
            <a:pPr fontAlgn="auto">
              <a:spcAft>
                <a:spcPts val="0"/>
              </a:spcAft>
              <a:defRPr/>
            </a:pPr>
            <a:r>
              <a:rPr lang="es-CO" dirty="0" smtClean="0"/>
              <a:t>BERESHIT - </a:t>
            </a:r>
            <a:r>
              <a:rPr lang="he-IL" dirty="0" smtClean="0"/>
              <a:t>בְּרֵאשִׁית </a:t>
            </a:r>
            <a:endParaRPr lang="en-US" dirty="0"/>
          </a:p>
        </p:txBody>
      </p:sp>
      <p:sp>
        <p:nvSpPr>
          <p:cNvPr id="3" name="Content Placeholder 2"/>
          <p:cNvSpPr>
            <a:spLocks noGrp="1"/>
          </p:cNvSpPr>
          <p:nvPr>
            <p:ph idx="1"/>
          </p:nvPr>
        </p:nvSpPr>
        <p:spPr>
          <a:xfrm>
            <a:off x="457200" y="1600200"/>
            <a:ext cx="8229600" cy="5257800"/>
          </a:xfrm>
        </p:spPr>
        <p:txBody>
          <a:bodyPr>
            <a:normAutofit/>
          </a:bodyPr>
          <a:lstStyle/>
          <a:p>
            <a:r>
              <a:rPr lang="es-ES" sz="2400" dirty="0" smtClean="0"/>
              <a:t>Entonces sus palabras le harán una impresión, y se dará cuenta de que su afirmación de que la abandonó es correcta, y que sus acciones eran inapropiadas para un rey. </a:t>
            </a:r>
            <a:endParaRPr lang="es-ES" sz="2400" dirty="0" smtClean="0"/>
          </a:p>
          <a:p>
            <a:r>
              <a:rPr lang="es-ES" sz="2400" dirty="0" smtClean="0"/>
              <a:t>Entonces </a:t>
            </a:r>
            <a:r>
              <a:rPr lang="es-ES" sz="2400" dirty="0" smtClean="0"/>
              <a:t>cumplirá su voluntad, y la contestará favorablemente, a pesar de que ella habló acusadoramente</a:t>
            </a:r>
            <a:r>
              <a:rPr lang="es-ES" sz="2400" dirty="0" smtClean="0"/>
              <a:t>.</a:t>
            </a:r>
          </a:p>
          <a:p>
            <a:r>
              <a:rPr lang="es-ES" sz="2400" dirty="0" smtClean="0"/>
              <a:t> </a:t>
            </a:r>
            <a:r>
              <a:rPr lang="es-ES" sz="2400" dirty="0" smtClean="0"/>
              <a:t>Esto se llama la </a:t>
            </a:r>
            <a:r>
              <a:rPr lang="es-ES" sz="2400" dirty="0" smtClean="0"/>
              <a:t>"Shejiná </a:t>
            </a:r>
            <a:r>
              <a:rPr lang="es-ES" sz="2400" dirty="0" smtClean="0"/>
              <a:t>pelea con su marido". </a:t>
            </a:r>
            <a:endParaRPr lang="es-ES" sz="2400" dirty="0" smtClean="0"/>
          </a:p>
          <a:p>
            <a:r>
              <a:rPr lang="es-ES" sz="2400" dirty="0" smtClean="0"/>
              <a:t>Es </a:t>
            </a:r>
            <a:r>
              <a:rPr lang="es-ES" sz="2400" dirty="0" smtClean="0"/>
              <a:t>suficiente de una explicación para quien entiende.</a:t>
            </a:r>
            <a:endParaRPr lang="es-ES" sz="2400" dirty="0" smtClean="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ctrTitle"/>
          </p:nvPr>
        </p:nvSpPr>
        <p:spPr>
          <a:xfrm>
            <a:off x="685800" y="304800"/>
            <a:ext cx="7772400" cy="1470025"/>
          </a:xfrm>
        </p:spPr>
        <p:txBody>
          <a:bodyPr/>
          <a:lstStyle/>
          <a:p>
            <a:endParaRPr lang="en-US" dirty="0" smtClean="0"/>
          </a:p>
        </p:txBody>
      </p:sp>
      <p:pic>
        <p:nvPicPr>
          <p:cNvPr id="20484" name="Picture 2"/>
          <p:cNvPicPr>
            <a:picLocks noChangeAspect="1" noChangeArrowheads="1"/>
          </p:cNvPicPr>
          <p:nvPr/>
        </p:nvPicPr>
        <p:blipFill>
          <a:blip r:embed="rId2" cstate="print"/>
          <a:srcRect/>
          <a:stretch>
            <a:fillRect/>
          </a:stretch>
        </p:blipFill>
        <p:spPr bwMode="auto">
          <a:xfrm>
            <a:off x="661987" y="1447800"/>
            <a:ext cx="7796213" cy="4757738"/>
          </a:xfrm>
          <a:prstGeom prst="rect">
            <a:avLst/>
          </a:prstGeom>
          <a:noFill/>
          <a:ln w="9525">
            <a:noFill/>
            <a:miter lim="800000"/>
            <a:headEnd/>
            <a:tailEnd/>
          </a:ln>
        </p:spPr>
      </p:pic>
      <p:pic>
        <p:nvPicPr>
          <p:cNvPr id="5" name="Picture 1"/>
          <p:cNvPicPr>
            <a:picLocks noChangeAspect="1" noChangeArrowheads="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3" name="Subtitle 2"/>
          <p:cNvSpPr>
            <a:spLocks noGrp="1"/>
          </p:cNvSpPr>
          <p:nvPr>
            <p:ph type="subTitle" idx="1"/>
          </p:nvPr>
        </p:nvSpPr>
        <p:spPr>
          <a:xfrm>
            <a:off x="609600" y="1981200"/>
            <a:ext cx="7924800" cy="4419600"/>
          </a:xfrm>
        </p:spPr>
        <p:txBody>
          <a:bodyPr rtlCol="0">
            <a:normAutofit lnSpcReduction="10000"/>
          </a:bodyPr>
          <a:lstStyle/>
          <a:p>
            <a:pPr fontAlgn="auto">
              <a:spcAft>
                <a:spcPts val="0"/>
              </a:spcAft>
              <a:buFont typeface="Arial" pitchFamily="34" charset="0"/>
              <a:buNone/>
              <a:defRPr/>
            </a:pPr>
            <a:r>
              <a:rPr lang="es-CO" sz="2000" dirty="0" smtClean="0">
                <a:solidFill>
                  <a:schemeClr val="tx1"/>
                </a:solidFill>
              </a:rPr>
              <a:t>Fuentes: </a:t>
            </a:r>
            <a:r>
              <a:rPr lang="es-CO" sz="2000" dirty="0" err="1" smtClean="0">
                <a:solidFill>
                  <a:schemeClr val="tx1"/>
                </a:solidFill>
              </a:rPr>
              <a:t>Torah</a:t>
            </a:r>
            <a:r>
              <a:rPr lang="es-CO" sz="2000" dirty="0" smtClean="0">
                <a:solidFill>
                  <a:schemeClr val="tx1"/>
                </a:solidFill>
              </a:rPr>
              <a:t>, Talmud, </a:t>
            </a:r>
            <a:r>
              <a:rPr lang="es-CO" sz="2000" dirty="0" err="1" smtClean="0">
                <a:solidFill>
                  <a:schemeClr val="tx1"/>
                </a:solidFill>
              </a:rPr>
              <a:t>Jewish</a:t>
            </a:r>
            <a:r>
              <a:rPr lang="es-CO" sz="2000" dirty="0" smtClean="0">
                <a:solidFill>
                  <a:schemeClr val="tx1"/>
                </a:solidFill>
              </a:rPr>
              <a:t> </a:t>
            </a:r>
            <a:r>
              <a:rPr lang="es-CO" sz="2000" dirty="0" err="1" smtClean="0">
                <a:solidFill>
                  <a:schemeClr val="tx1"/>
                </a:solidFill>
              </a:rPr>
              <a:t>Concepts</a:t>
            </a:r>
            <a:r>
              <a:rPr lang="es-CO" sz="2000" dirty="0" smtClean="0">
                <a:solidFill>
                  <a:schemeClr val="tx1"/>
                </a:solidFill>
              </a:rPr>
              <a:t>, </a:t>
            </a:r>
            <a:r>
              <a:rPr lang="es-CO" sz="2000" dirty="0" err="1" smtClean="0">
                <a:solidFill>
                  <a:schemeClr val="tx1"/>
                </a:solidFill>
              </a:rPr>
              <a:t>Wikipedia</a:t>
            </a:r>
            <a:r>
              <a:rPr lang="es-CO" sz="2000" dirty="0" smtClean="0">
                <a:solidFill>
                  <a:schemeClr val="tx1"/>
                </a:solidFill>
              </a:rPr>
              <a:t>, </a:t>
            </a:r>
            <a:r>
              <a:rPr lang="es-CO" sz="2000" dirty="0" err="1" smtClean="0">
                <a:solidFill>
                  <a:schemeClr val="tx1"/>
                </a:solidFill>
              </a:rPr>
              <a:t>Kabbalah</a:t>
            </a:r>
            <a:r>
              <a:rPr lang="es-CO" sz="2000" dirty="0" smtClean="0">
                <a:solidFill>
                  <a:schemeClr val="tx1"/>
                </a:solidFill>
              </a:rPr>
              <a:t> Online, Zohar, Rambán, </a:t>
            </a:r>
            <a:r>
              <a:rPr lang="es-CO" sz="2000" dirty="0" err="1" smtClean="0">
                <a:solidFill>
                  <a:schemeClr val="tx1"/>
                </a:solidFill>
              </a:rPr>
              <a:t>Maimonides</a:t>
            </a:r>
            <a:r>
              <a:rPr lang="es-CO" sz="2000" dirty="0" smtClean="0">
                <a:solidFill>
                  <a:schemeClr val="tx1"/>
                </a:solidFill>
              </a:rPr>
              <a:t>, </a:t>
            </a:r>
            <a:r>
              <a:rPr lang="es-CO" sz="2000" dirty="0" err="1" smtClean="0">
                <a:solidFill>
                  <a:schemeClr val="tx1"/>
                </a:solidFill>
              </a:rPr>
              <a:t>Lesli</a:t>
            </a:r>
            <a:r>
              <a:rPr lang="es-CO" sz="2000" dirty="0" smtClean="0">
                <a:solidFill>
                  <a:schemeClr val="tx1"/>
                </a:solidFill>
              </a:rPr>
              <a:t> </a:t>
            </a:r>
            <a:r>
              <a:rPr lang="es-CO" sz="2000" dirty="0" err="1" smtClean="0">
                <a:solidFill>
                  <a:schemeClr val="tx1"/>
                </a:solidFill>
              </a:rPr>
              <a:t>coppelman</a:t>
            </a:r>
            <a:r>
              <a:rPr lang="es-CO" sz="2000" dirty="0" smtClean="0">
                <a:solidFill>
                  <a:schemeClr val="tx1"/>
                </a:solidFill>
              </a:rPr>
              <a:t> R., Cantor </a:t>
            </a:r>
            <a:r>
              <a:rPr lang="es-CO" sz="2000" dirty="0" err="1" smtClean="0">
                <a:solidFill>
                  <a:schemeClr val="tx1"/>
                </a:solidFill>
              </a:rPr>
              <a:t>Macy</a:t>
            </a:r>
            <a:r>
              <a:rPr lang="es-CO" sz="2000" dirty="0" smtClean="0">
                <a:solidFill>
                  <a:schemeClr val="tx1"/>
                </a:solidFill>
              </a:rPr>
              <a:t> </a:t>
            </a:r>
            <a:r>
              <a:rPr lang="es-CO" sz="2000" dirty="0" err="1" smtClean="0">
                <a:solidFill>
                  <a:schemeClr val="tx1"/>
                </a:solidFill>
              </a:rPr>
              <a:t>Nulman</a:t>
            </a:r>
            <a:r>
              <a:rPr lang="es-CO" sz="2000" dirty="0" smtClean="0">
                <a:solidFill>
                  <a:schemeClr val="tx1"/>
                </a:solidFill>
              </a:rPr>
              <a:t>, </a:t>
            </a:r>
            <a:r>
              <a:rPr lang="es-CO" sz="2000" dirty="0" err="1" smtClean="0">
                <a:solidFill>
                  <a:schemeClr val="tx1"/>
                </a:solidFill>
              </a:rPr>
              <a:t>Sefer</a:t>
            </a:r>
            <a:r>
              <a:rPr lang="es-CO" sz="2000" dirty="0" smtClean="0">
                <a:solidFill>
                  <a:schemeClr val="tx1"/>
                </a:solidFill>
              </a:rPr>
              <a:t> Ha Toda, </a:t>
            </a:r>
            <a:r>
              <a:rPr lang="es-CO" sz="2000" dirty="0" err="1" smtClean="0">
                <a:solidFill>
                  <a:schemeClr val="tx1"/>
                </a:solidFill>
              </a:rPr>
              <a:t>Rabbi</a:t>
            </a:r>
            <a:r>
              <a:rPr lang="es-CO" sz="2000" dirty="0" smtClean="0">
                <a:solidFill>
                  <a:schemeClr val="tx1"/>
                </a:solidFill>
              </a:rPr>
              <a:t> </a:t>
            </a:r>
            <a:r>
              <a:rPr lang="es-CO" sz="2000" dirty="0" err="1" smtClean="0">
                <a:solidFill>
                  <a:schemeClr val="tx1"/>
                </a:solidFill>
              </a:rPr>
              <a:t>Aryeh</a:t>
            </a:r>
            <a:r>
              <a:rPr lang="es-CO" sz="2000" dirty="0" smtClean="0">
                <a:solidFill>
                  <a:schemeClr val="tx1"/>
                </a:solidFill>
              </a:rPr>
              <a:t> </a:t>
            </a:r>
            <a:r>
              <a:rPr lang="es-CO" sz="2000" dirty="0" err="1" smtClean="0">
                <a:solidFill>
                  <a:schemeClr val="tx1"/>
                </a:solidFill>
              </a:rPr>
              <a:t>Leib</a:t>
            </a:r>
            <a:r>
              <a:rPr lang="es-CO" sz="2000" dirty="0" smtClean="0">
                <a:solidFill>
                  <a:schemeClr val="tx1"/>
                </a:solidFill>
              </a:rPr>
              <a:t> </a:t>
            </a:r>
            <a:r>
              <a:rPr lang="es-CO" sz="2000" dirty="0" err="1" smtClean="0">
                <a:solidFill>
                  <a:schemeClr val="tx1"/>
                </a:solidFill>
              </a:rPr>
              <a:t>Lopiansky</a:t>
            </a:r>
            <a:r>
              <a:rPr lang="es-CO" sz="2000" dirty="0" smtClean="0">
                <a:solidFill>
                  <a:schemeClr val="tx1"/>
                </a:solidFill>
              </a:rPr>
              <a:t>.</a:t>
            </a:r>
          </a:p>
          <a:p>
            <a:pPr fontAlgn="auto">
              <a:spcAft>
                <a:spcPts val="0"/>
              </a:spcAft>
              <a:buFont typeface="Arial" pitchFamily="34" charset="0"/>
              <a:buNone/>
              <a:defRPr/>
            </a:pPr>
            <a:endParaRPr lang="es-CO" dirty="0" smtClean="0"/>
          </a:p>
          <a:p>
            <a:pPr fontAlgn="auto">
              <a:spcAft>
                <a:spcPts val="0"/>
              </a:spcAft>
              <a:buFont typeface="Arial" pitchFamily="34" charset="0"/>
              <a:buNone/>
              <a:defRPr/>
            </a:pPr>
            <a:r>
              <a:rPr lang="es-CO" dirty="0" smtClean="0"/>
              <a:t>Derechos Reservados Shalom </a:t>
            </a:r>
            <a:r>
              <a:rPr lang="es-CO" dirty="0" err="1" smtClean="0"/>
              <a:t>Haverim</a:t>
            </a:r>
            <a:r>
              <a:rPr lang="es-CO" dirty="0" smtClean="0"/>
              <a:t> </a:t>
            </a:r>
            <a:r>
              <a:rPr lang="es-CO" dirty="0" err="1" smtClean="0"/>
              <a:t>Org</a:t>
            </a:r>
            <a:endParaRPr lang="es-CO" dirty="0" smtClean="0"/>
          </a:p>
          <a:p>
            <a:pPr fontAlgn="auto">
              <a:spcAft>
                <a:spcPts val="0"/>
              </a:spcAft>
              <a:buFont typeface="Arial" pitchFamily="34" charset="0"/>
              <a:buNone/>
              <a:defRPr/>
            </a:pPr>
            <a:r>
              <a:rPr lang="es-CO" dirty="0" smtClean="0">
                <a:hlinkClick r:id="rId4"/>
              </a:rPr>
              <a:t>http://www.shalomhaverim.org</a:t>
            </a:r>
            <a:endParaRPr lang="es-CO" dirty="0" smtClean="0"/>
          </a:p>
          <a:p>
            <a:pPr fontAlgn="auto">
              <a:spcAft>
                <a:spcPts val="0"/>
              </a:spcAft>
              <a:buFont typeface="Arial" pitchFamily="34" charset="0"/>
              <a:buNone/>
              <a:defRPr/>
            </a:pPr>
            <a:r>
              <a:rPr lang="es-CO" dirty="0" smtClean="0"/>
              <a:t>Director: -</a:t>
            </a:r>
          </a:p>
          <a:p>
            <a:pPr fontAlgn="auto">
              <a:spcAft>
                <a:spcPts val="0"/>
              </a:spcAft>
              <a:buFont typeface="Arial" pitchFamily="34" charset="0"/>
              <a:buNone/>
              <a:defRPr/>
            </a:pPr>
            <a:r>
              <a:rPr lang="es-CO" dirty="0" smtClean="0"/>
              <a:t>ELIYAHU BAYONA BEN YOSEF</a:t>
            </a:r>
          </a:p>
          <a:p>
            <a:pPr fontAlgn="auto">
              <a:spcAft>
                <a:spcPts val="0"/>
              </a:spcAft>
              <a:defRPr/>
            </a:pPr>
            <a:r>
              <a:rPr lang="es-CO" sz="1800" dirty="0" smtClean="0"/>
              <a:t>11 </a:t>
            </a:r>
            <a:r>
              <a:rPr lang="es-CO" sz="1800" dirty="0" err="1" smtClean="0"/>
              <a:t>Tishrei</a:t>
            </a:r>
            <a:r>
              <a:rPr lang="es-CO" sz="1800" dirty="0" smtClean="0"/>
              <a:t> 5774 – Sept. 2013 </a:t>
            </a:r>
            <a:r>
              <a:rPr lang="es-CO" sz="1800" dirty="0" smtClean="0"/>
              <a:t>– Revisado y Editado 20 Tishrei 5778 – Oct. 10, 2017 - Monsey </a:t>
            </a:r>
            <a:r>
              <a:rPr lang="es-CO" sz="1800" dirty="0" smtClean="0"/>
              <a:t>New York</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330</TotalTime>
  <Words>3534</Words>
  <Application>Microsoft Office PowerPoint</Application>
  <PresentationFormat>Presentación en pantalla (4:3)</PresentationFormat>
  <Paragraphs>143</Paragraphs>
  <Slides>34</Slides>
  <Notes>0</Notes>
  <HiddenSlides>0</HiddenSlides>
  <MMClips>0</MMClips>
  <ScaleCrop>false</ScaleCrop>
  <HeadingPairs>
    <vt:vector size="4" baseType="variant">
      <vt:variant>
        <vt:lpstr>Tema</vt:lpstr>
      </vt:variant>
      <vt:variant>
        <vt:i4>1</vt:i4>
      </vt:variant>
      <vt:variant>
        <vt:lpstr>Títulos de diapositiva</vt:lpstr>
      </vt:variant>
      <vt:variant>
        <vt:i4>34</vt:i4>
      </vt:variant>
    </vt:vector>
  </HeadingPairs>
  <TitlesOfParts>
    <vt:vector size="35" baseType="lpstr">
      <vt:lpstr>Office Theme</vt:lpstr>
      <vt:lpstr>Diapositiva 1</vt:lpstr>
      <vt:lpstr>BERESHIT - בְּרֵאשִׁית </vt:lpstr>
      <vt:lpstr>BERESHIT - בְּרֵאשִׁית </vt:lpstr>
      <vt:lpstr>BERESHIT - בְּרֵאשִׁית </vt:lpstr>
      <vt:lpstr>BERESHIT - בְּרֵאשִׁית </vt:lpstr>
      <vt:lpstr>BERESHIT - בְּרֵאשִׁית </vt:lpstr>
      <vt:lpstr>BERESHIT - בְּרֵאשִׁית </vt:lpstr>
      <vt:lpstr>BERESHIT - בְּרֵאשִׁית </vt:lpstr>
      <vt:lpstr>BERESHIT - בְּרֵאשִׁית </vt:lpstr>
      <vt:lpstr>BERESHIT - בְּרֵאשִׁית </vt:lpstr>
      <vt:lpstr>BERESHIT - בְּרֵאשִׁית </vt:lpstr>
      <vt:lpstr>BERESHIT - בְּרֵאשִׁית </vt:lpstr>
      <vt:lpstr>BERESHIT - בְּרֵאשִׁית </vt:lpstr>
      <vt:lpstr>BERESHIT - בְּרֵאשִׁית </vt:lpstr>
      <vt:lpstr>BERESHIT - בְּרֵאשִׁית </vt:lpstr>
      <vt:lpstr>BERESHIT - בְּרֵאשִׁית </vt:lpstr>
      <vt:lpstr>BERESHIT - בְּרֵאשִׁית </vt:lpstr>
      <vt:lpstr>BERESHIT - בְּרֵאשִׁית </vt:lpstr>
      <vt:lpstr>BERESHIT - בְּרֵאשִׁית </vt:lpstr>
      <vt:lpstr>BERESHIT - בְּרֵאשִׁית </vt:lpstr>
      <vt:lpstr>BERESHIT - בְּרֵאשִׁית </vt:lpstr>
      <vt:lpstr>BERESHIT - בְּרֵאשִׁית </vt:lpstr>
      <vt:lpstr>BERESHIT - בְּרֵאשִׁית </vt:lpstr>
      <vt:lpstr>BERESHIT - בְּרֵאשִׁית </vt:lpstr>
      <vt:lpstr>BERESHIT - בְּרֵאשִׁית </vt:lpstr>
      <vt:lpstr>BERESHIT - בְּרֵאשִׁית </vt:lpstr>
      <vt:lpstr>BERESHIT - בְּרֵאשִׁית </vt:lpstr>
      <vt:lpstr>BERESHIT - בְּרֵאשִׁית </vt:lpstr>
      <vt:lpstr>BERESHIT - בְּרֵאשִׁית </vt:lpstr>
      <vt:lpstr>BERESHIT - בְּרֵאשִׁית </vt:lpstr>
      <vt:lpstr>BERESHIT - בְּרֵאשִׁית </vt:lpstr>
      <vt:lpstr>BERESHIT - בְּרֵאשִׁית </vt:lpstr>
      <vt:lpstr>BERESHIT - בְּרֵאשִׁית </vt:lpstr>
      <vt:lpstr>Diapositiva 34</vt:lpstr>
    </vt:vector>
  </TitlesOfParts>
  <Company>Shalom Haverim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6</cp:revision>
  <dcterms:created xsi:type="dcterms:W3CDTF">2013-09-29T23:16:24Z</dcterms:created>
  <dcterms:modified xsi:type="dcterms:W3CDTF">2017-10-10T18:15:23Z</dcterms:modified>
</cp:coreProperties>
</file>